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91"/>
  </p:notesMasterIdLst>
  <p:handoutMasterIdLst>
    <p:handoutMasterId r:id="rId92"/>
  </p:handoutMasterIdLst>
  <p:sldIdLst>
    <p:sldId id="308" r:id="rId2"/>
    <p:sldId id="306" r:id="rId3"/>
    <p:sldId id="256" r:id="rId4"/>
    <p:sldId id="257" r:id="rId5"/>
    <p:sldId id="258" r:id="rId6"/>
    <p:sldId id="259" r:id="rId7"/>
    <p:sldId id="260" r:id="rId8"/>
    <p:sldId id="261" r:id="rId9"/>
    <p:sldId id="307" r:id="rId10"/>
    <p:sldId id="262" r:id="rId11"/>
    <p:sldId id="263" r:id="rId12"/>
    <p:sldId id="264" r:id="rId13"/>
    <p:sldId id="265" r:id="rId14"/>
    <p:sldId id="266" r:id="rId15"/>
    <p:sldId id="267" r:id="rId16"/>
    <p:sldId id="268" r:id="rId17"/>
    <p:sldId id="269" r:id="rId18"/>
    <p:sldId id="270" r:id="rId19"/>
    <p:sldId id="271" r:id="rId20"/>
    <p:sldId id="273" r:id="rId21"/>
    <p:sldId id="272" r:id="rId22"/>
    <p:sldId id="274" r:id="rId23"/>
    <p:sldId id="275" r:id="rId24"/>
    <p:sldId id="277" r:id="rId25"/>
    <p:sldId id="276" r:id="rId26"/>
    <p:sldId id="278" r:id="rId27"/>
    <p:sldId id="279" r:id="rId28"/>
    <p:sldId id="280" r:id="rId29"/>
    <p:sldId id="281" r:id="rId30"/>
    <p:sldId id="282" r:id="rId31"/>
    <p:sldId id="283" r:id="rId32"/>
    <p:sldId id="284" r:id="rId33"/>
    <p:sldId id="286" r:id="rId34"/>
    <p:sldId id="288" r:id="rId35"/>
    <p:sldId id="287" r:id="rId36"/>
    <p:sldId id="289" r:id="rId37"/>
    <p:sldId id="290" r:id="rId38"/>
    <p:sldId id="291" r:id="rId39"/>
    <p:sldId id="292" r:id="rId40"/>
    <p:sldId id="293" r:id="rId41"/>
    <p:sldId id="301" r:id="rId42"/>
    <p:sldId id="302" r:id="rId43"/>
    <p:sldId id="303" r:id="rId44"/>
    <p:sldId id="305" r:id="rId45"/>
    <p:sldId id="304"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7" r:id="rId64"/>
    <p:sldId id="328" r:id="rId65"/>
    <p:sldId id="326" r:id="rId66"/>
    <p:sldId id="329" r:id="rId67"/>
    <p:sldId id="330" r:id="rId68"/>
    <p:sldId id="331" r:id="rId69"/>
    <p:sldId id="332" r:id="rId70"/>
    <p:sldId id="333" r:id="rId71"/>
    <p:sldId id="294" r:id="rId72"/>
    <p:sldId id="295" r:id="rId73"/>
    <p:sldId id="296" r:id="rId74"/>
    <p:sldId id="297" r:id="rId75"/>
    <p:sldId id="298" r:id="rId76"/>
    <p:sldId id="299" r:id="rId77"/>
    <p:sldId id="300"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53377-DF65-4633-9A0C-34C2E191BA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06307A3-C0A8-4738-8C3A-313C593129A5}">
      <dgm:prSet phldrT="[Text]"/>
      <dgm:spPr/>
      <dgm:t>
        <a:bodyPr/>
        <a:lstStyle/>
        <a:p>
          <a:r>
            <a:rPr lang="en-US" dirty="0" smtClean="0"/>
            <a:t>Developed: farmers- enough food- work Sec./Ter. Fields</a:t>
          </a:r>
        </a:p>
        <a:p>
          <a:r>
            <a:rPr lang="en-US" dirty="0" smtClean="0"/>
            <a:t>Developing: decreasing quantity farmers, but higher than MDC</a:t>
          </a:r>
          <a:endParaRPr lang="en-US" dirty="0"/>
        </a:p>
      </dgm:t>
    </dgm:pt>
    <dgm:pt modelId="{79745F04-2B77-4845-BAE2-F0D1930B9172}" type="parTrans" cxnId="{EED192CA-0918-49BA-9ED0-4227C3180EF6}">
      <dgm:prSet/>
      <dgm:spPr/>
      <dgm:t>
        <a:bodyPr/>
        <a:lstStyle/>
        <a:p>
          <a:endParaRPr lang="en-US"/>
        </a:p>
      </dgm:t>
    </dgm:pt>
    <dgm:pt modelId="{1186A105-2426-4668-851F-45EB04318EB5}" type="sibTrans" cxnId="{EED192CA-0918-49BA-9ED0-4227C3180EF6}">
      <dgm:prSet/>
      <dgm:spPr/>
      <dgm:t>
        <a:bodyPr/>
        <a:lstStyle/>
        <a:p>
          <a:endParaRPr lang="en-US"/>
        </a:p>
      </dgm:t>
    </dgm:pt>
    <dgm:pt modelId="{D8E66ABD-D0DB-4245-9BCF-D818DEB7733A}">
      <dgm:prSet phldrT="[Text]"/>
      <dgm:spPr/>
      <dgm:t>
        <a:bodyPr/>
        <a:lstStyle/>
        <a:p>
          <a:r>
            <a:rPr lang="en-US" dirty="0" smtClean="0"/>
            <a:t>Developed: decreasing numbers</a:t>
          </a:r>
        </a:p>
        <a:p>
          <a:r>
            <a:rPr lang="en-US" dirty="0" smtClean="0"/>
            <a:t>Developing: more manufacturing than MDC </a:t>
          </a:r>
          <a:endParaRPr lang="en-US" dirty="0"/>
        </a:p>
      </dgm:t>
    </dgm:pt>
    <dgm:pt modelId="{AF17FC43-77EE-40E9-8EF4-977D63DCB531}" type="parTrans" cxnId="{DD94D960-DB97-4293-AFD7-0B046AB8CDA3}">
      <dgm:prSet/>
      <dgm:spPr/>
      <dgm:t>
        <a:bodyPr/>
        <a:lstStyle/>
        <a:p>
          <a:endParaRPr lang="en-US"/>
        </a:p>
      </dgm:t>
    </dgm:pt>
    <dgm:pt modelId="{0360C70D-4EBA-4DCF-8735-4EA49102316B}" type="sibTrans" cxnId="{DD94D960-DB97-4293-AFD7-0B046AB8CDA3}">
      <dgm:prSet/>
      <dgm:spPr/>
      <dgm:t>
        <a:bodyPr/>
        <a:lstStyle/>
        <a:p>
          <a:endParaRPr lang="en-US"/>
        </a:p>
      </dgm:t>
    </dgm:pt>
    <dgm:pt modelId="{A0FD6F01-F3E9-41F2-80E1-74C6943F25CA}">
      <dgm:prSet phldrT="[Text]"/>
      <dgm:spPr/>
      <dgm:t>
        <a:bodyPr/>
        <a:lstStyle/>
        <a:p>
          <a:r>
            <a:rPr lang="en-US" dirty="0" smtClean="0"/>
            <a:t>Developed: large #’s + continued growth</a:t>
          </a:r>
        </a:p>
        <a:p>
          <a:r>
            <a:rPr lang="en-US" dirty="0" smtClean="0"/>
            <a:t>Developing: limited</a:t>
          </a:r>
          <a:endParaRPr lang="en-US" dirty="0"/>
        </a:p>
      </dgm:t>
    </dgm:pt>
    <dgm:pt modelId="{B061F41A-5E5D-4648-A85B-777592D67741}" type="parTrans" cxnId="{77262D72-2780-4C0B-A4A8-4962295EE09C}">
      <dgm:prSet/>
      <dgm:spPr/>
      <dgm:t>
        <a:bodyPr/>
        <a:lstStyle/>
        <a:p>
          <a:endParaRPr lang="en-US"/>
        </a:p>
      </dgm:t>
    </dgm:pt>
    <dgm:pt modelId="{9C0262E1-B57A-46E9-8DB4-D7680DEAD487}" type="sibTrans" cxnId="{77262D72-2780-4C0B-A4A8-4962295EE09C}">
      <dgm:prSet/>
      <dgm:spPr/>
      <dgm:t>
        <a:bodyPr/>
        <a:lstStyle/>
        <a:p>
          <a:endParaRPr lang="en-US"/>
        </a:p>
      </dgm:t>
    </dgm:pt>
    <dgm:pt modelId="{6AB3B57E-8772-4869-A7E3-DEB0975EFF42}" type="pres">
      <dgm:prSet presAssocID="{4E253377-DF65-4633-9A0C-34C2E191BAA9}" presName="Name0" presStyleCnt="0">
        <dgm:presLayoutVars>
          <dgm:chMax val="7"/>
          <dgm:chPref val="7"/>
          <dgm:dir/>
        </dgm:presLayoutVars>
      </dgm:prSet>
      <dgm:spPr/>
      <dgm:t>
        <a:bodyPr/>
        <a:lstStyle/>
        <a:p>
          <a:endParaRPr lang="en-US"/>
        </a:p>
      </dgm:t>
    </dgm:pt>
    <dgm:pt modelId="{D650F92F-DFF4-4539-AAE9-60071B1EFB2F}" type="pres">
      <dgm:prSet presAssocID="{4E253377-DF65-4633-9A0C-34C2E191BAA9}" presName="Name1" presStyleCnt="0"/>
      <dgm:spPr/>
    </dgm:pt>
    <dgm:pt modelId="{A36C16B4-C646-4BE0-87E2-5DE82F5B60C9}" type="pres">
      <dgm:prSet presAssocID="{4E253377-DF65-4633-9A0C-34C2E191BAA9}" presName="cycle" presStyleCnt="0"/>
      <dgm:spPr/>
    </dgm:pt>
    <dgm:pt modelId="{C85FE8B5-112F-4DF4-AC8E-0454FDA501D7}" type="pres">
      <dgm:prSet presAssocID="{4E253377-DF65-4633-9A0C-34C2E191BAA9}" presName="srcNode" presStyleLbl="node1" presStyleIdx="0" presStyleCnt="3"/>
      <dgm:spPr/>
    </dgm:pt>
    <dgm:pt modelId="{485BF90C-7422-4A82-8B4A-0BCBE1619105}" type="pres">
      <dgm:prSet presAssocID="{4E253377-DF65-4633-9A0C-34C2E191BAA9}" presName="conn" presStyleLbl="parChTrans1D2" presStyleIdx="0" presStyleCnt="1"/>
      <dgm:spPr/>
      <dgm:t>
        <a:bodyPr/>
        <a:lstStyle/>
        <a:p>
          <a:endParaRPr lang="en-US"/>
        </a:p>
      </dgm:t>
    </dgm:pt>
    <dgm:pt modelId="{E84BE6C8-7692-4A99-8AEB-0223455C43A2}" type="pres">
      <dgm:prSet presAssocID="{4E253377-DF65-4633-9A0C-34C2E191BAA9}" presName="extraNode" presStyleLbl="node1" presStyleIdx="0" presStyleCnt="3"/>
      <dgm:spPr/>
    </dgm:pt>
    <dgm:pt modelId="{CA5362D8-6B81-4CE6-B64B-EFF1009C696D}" type="pres">
      <dgm:prSet presAssocID="{4E253377-DF65-4633-9A0C-34C2E191BAA9}" presName="dstNode" presStyleLbl="node1" presStyleIdx="0" presStyleCnt="3"/>
      <dgm:spPr/>
    </dgm:pt>
    <dgm:pt modelId="{EB5A51EB-4DC8-445A-B478-39A479E3359E}" type="pres">
      <dgm:prSet presAssocID="{D06307A3-C0A8-4738-8C3A-313C593129A5}" presName="text_1" presStyleLbl="node1" presStyleIdx="0" presStyleCnt="3">
        <dgm:presLayoutVars>
          <dgm:bulletEnabled val="1"/>
        </dgm:presLayoutVars>
      </dgm:prSet>
      <dgm:spPr/>
      <dgm:t>
        <a:bodyPr/>
        <a:lstStyle/>
        <a:p>
          <a:endParaRPr lang="en-US"/>
        </a:p>
      </dgm:t>
    </dgm:pt>
    <dgm:pt modelId="{F960BED5-17E8-4A72-A065-60F44464F4B4}" type="pres">
      <dgm:prSet presAssocID="{D06307A3-C0A8-4738-8C3A-313C593129A5}" presName="accent_1" presStyleCnt="0"/>
      <dgm:spPr/>
    </dgm:pt>
    <dgm:pt modelId="{035394C8-0D87-4D35-B7DF-2BA474840EE2}" type="pres">
      <dgm:prSet presAssocID="{D06307A3-C0A8-4738-8C3A-313C593129A5}" presName="accentRepeatNode" presStyleLbl="solidFgAcc1" presStyleIdx="0" presStyleCnt="3"/>
      <dgm:spPr/>
    </dgm:pt>
    <dgm:pt modelId="{0A2C6A04-767C-4F31-AD69-BF5AC57C6999}" type="pres">
      <dgm:prSet presAssocID="{D8E66ABD-D0DB-4245-9BCF-D818DEB7733A}" presName="text_2" presStyleLbl="node1" presStyleIdx="1" presStyleCnt="3">
        <dgm:presLayoutVars>
          <dgm:bulletEnabled val="1"/>
        </dgm:presLayoutVars>
      </dgm:prSet>
      <dgm:spPr/>
      <dgm:t>
        <a:bodyPr/>
        <a:lstStyle/>
        <a:p>
          <a:endParaRPr lang="en-US"/>
        </a:p>
      </dgm:t>
    </dgm:pt>
    <dgm:pt modelId="{DC6463DB-7C75-4945-90E2-7827D7344AF6}" type="pres">
      <dgm:prSet presAssocID="{D8E66ABD-D0DB-4245-9BCF-D818DEB7733A}" presName="accent_2" presStyleCnt="0"/>
      <dgm:spPr/>
    </dgm:pt>
    <dgm:pt modelId="{A7C5EE29-03EC-4C38-9185-A1DE41838BCA}" type="pres">
      <dgm:prSet presAssocID="{D8E66ABD-D0DB-4245-9BCF-D818DEB7733A}" presName="accentRepeatNode" presStyleLbl="solidFgAcc1" presStyleIdx="1" presStyleCnt="3"/>
      <dgm:spPr/>
    </dgm:pt>
    <dgm:pt modelId="{DC8E6987-10C2-47AA-BA84-4865BE244EE8}" type="pres">
      <dgm:prSet presAssocID="{A0FD6F01-F3E9-41F2-80E1-74C6943F25CA}" presName="text_3" presStyleLbl="node1" presStyleIdx="2" presStyleCnt="3">
        <dgm:presLayoutVars>
          <dgm:bulletEnabled val="1"/>
        </dgm:presLayoutVars>
      </dgm:prSet>
      <dgm:spPr/>
      <dgm:t>
        <a:bodyPr/>
        <a:lstStyle/>
        <a:p>
          <a:endParaRPr lang="en-US"/>
        </a:p>
      </dgm:t>
    </dgm:pt>
    <dgm:pt modelId="{EB075A54-FD2A-4F44-B999-7000D75727E7}" type="pres">
      <dgm:prSet presAssocID="{A0FD6F01-F3E9-41F2-80E1-74C6943F25CA}" presName="accent_3" presStyleCnt="0"/>
      <dgm:spPr/>
    </dgm:pt>
    <dgm:pt modelId="{FB38A681-B968-4007-8C94-A61E1F618C11}" type="pres">
      <dgm:prSet presAssocID="{A0FD6F01-F3E9-41F2-80E1-74C6943F25CA}" presName="accentRepeatNode" presStyleLbl="solidFgAcc1" presStyleIdx="2" presStyleCnt="3"/>
      <dgm:spPr/>
    </dgm:pt>
  </dgm:ptLst>
  <dgm:cxnLst>
    <dgm:cxn modelId="{E82A46CC-F642-440E-B136-4CEF8C70DE63}" type="presOf" srcId="{1186A105-2426-4668-851F-45EB04318EB5}" destId="{485BF90C-7422-4A82-8B4A-0BCBE1619105}" srcOrd="0" destOrd="0" presId="urn:microsoft.com/office/officeart/2008/layout/VerticalCurvedList"/>
    <dgm:cxn modelId="{F283DFBB-145B-44FB-BF8C-F7254210421C}" type="presOf" srcId="{D06307A3-C0A8-4738-8C3A-313C593129A5}" destId="{EB5A51EB-4DC8-445A-B478-39A479E3359E}" srcOrd="0" destOrd="0" presId="urn:microsoft.com/office/officeart/2008/layout/VerticalCurvedList"/>
    <dgm:cxn modelId="{DD94D960-DB97-4293-AFD7-0B046AB8CDA3}" srcId="{4E253377-DF65-4633-9A0C-34C2E191BAA9}" destId="{D8E66ABD-D0DB-4245-9BCF-D818DEB7733A}" srcOrd="1" destOrd="0" parTransId="{AF17FC43-77EE-40E9-8EF4-977D63DCB531}" sibTransId="{0360C70D-4EBA-4DCF-8735-4EA49102316B}"/>
    <dgm:cxn modelId="{75075B23-FDBB-44CB-AA0A-580F758AD7E6}" type="presOf" srcId="{D8E66ABD-D0DB-4245-9BCF-D818DEB7733A}" destId="{0A2C6A04-767C-4F31-AD69-BF5AC57C6999}" srcOrd="0" destOrd="0" presId="urn:microsoft.com/office/officeart/2008/layout/VerticalCurvedList"/>
    <dgm:cxn modelId="{0960090C-D9A5-41A5-BE62-0CCCD8442BBD}" type="presOf" srcId="{4E253377-DF65-4633-9A0C-34C2E191BAA9}" destId="{6AB3B57E-8772-4869-A7E3-DEB0975EFF42}" srcOrd="0" destOrd="0" presId="urn:microsoft.com/office/officeart/2008/layout/VerticalCurvedList"/>
    <dgm:cxn modelId="{1DB9EDDB-1965-4791-8E42-F14A70F74475}" type="presOf" srcId="{A0FD6F01-F3E9-41F2-80E1-74C6943F25CA}" destId="{DC8E6987-10C2-47AA-BA84-4865BE244EE8}" srcOrd="0" destOrd="0" presId="urn:microsoft.com/office/officeart/2008/layout/VerticalCurvedList"/>
    <dgm:cxn modelId="{77262D72-2780-4C0B-A4A8-4962295EE09C}" srcId="{4E253377-DF65-4633-9A0C-34C2E191BAA9}" destId="{A0FD6F01-F3E9-41F2-80E1-74C6943F25CA}" srcOrd="2" destOrd="0" parTransId="{B061F41A-5E5D-4648-A85B-777592D67741}" sibTransId="{9C0262E1-B57A-46E9-8DB4-D7680DEAD487}"/>
    <dgm:cxn modelId="{EED192CA-0918-49BA-9ED0-4227C3180EF6}" srcId="{4E253377-DF65-4633-9A0C-34C2E191BAA9}" destId="{D06307A3-C0A8-4738-8C3A-313C593129A5}" srcOrd="0" destOrd="0" parTransId="{79745F04-2B77-4845-BAE2-F0D1930B9172}" sibTransId="{1186A105-2426-4668-851F-45EB04318EB5}"/>
    <dgm:cxn modelId="{731D1C14-30D5-438A-8793-76275D9FF496}" type="presParOf" srcId="{6AB3B57E-8772-4869-A7E3-DEB0975EFF42}" destId="{D650F92F-DFF4-4539-AAE9-60071B1EFB2F}" srcOrd="0" destOrd="0" presId="urn:microsoft.com/office/officeart/2008/layout/VerticalCurvedList"/>
    <dgm:cxn modelId="{2DDFFC01-8D24-4C88-BB07-2ACDEAC54E22}" type="presParOf" srcId="{D650F92F-DFF4-4539-AAE9-60071B1EFB2F}" destId="{A36C16B4-C646-4BE0-87E2-5DE82F5B60C9}" srcOrd="0" destOrd="0" presId="urn:microsoft.com/office/officeart/2008/layout/VerticalCurvedList"/>
    <dgm:cxn modelId="{20212858-74ED-44DC-BF20-A967DB897F87}" type="presParOf" srcId="{A36C16B4-C646-4BE0-87E2-5DE82F5B60C9}" destId="{C85FE8B5-112F-4DF4-AC8E-0454FDA501D7}" srcOrd="0" destOrd="0" presId="urn:microsoft.com/office/officeart/2008/layout/VerticalCurvedList"/>
    <dgm:cxn modelId="{56170298-83EF-4A7B-9C2B-8830541C2427}" type="presParOf" srcId="{A36C16B4-C646-4BE0-87E2-5DE82F5B60C9}" destId="{485BF90C-7422-4A82-8B4A-0BCBE1619105}" srcOrd="1" destOrd="0" presId="urn:microsoft.com/office/officeart/2008/layout/VerticalCurvedList"/>
    <dgm:cxn modelId="{1F5BD961-74AA-4906-AB87-41254B30E6B1}" type="presParOf" srcId="{A36C16B4-C646-4BE0-87E2-5DE82F5B60C9}" destId="{E84BE6C8-7692-4A99-8AEB-0223455C43A2}" srcOrd="2" destOrd="0" presId="urn:microsoft.com/office/officeart/2008/layout/VerticalCurvedList"/>
    <dgm:cxn modelId="{815B9986-7817-48C9-9108-9F9D98289189}" type="presParOf" srcId="{A36C16B4-C646-4BE0-87E2-5DE82F5B60C9}" destId="{CA5362D8-6B81-4CE6-B64B-EFF1009C696D}" srcOrd="3" destOrd="0" presId="urn:microsoft.com/office/officeart/2008/layout/VerticalCurvedList"/>
    <dgm:cxn modelId="{AF7B6F1F-4BB1-426F-8B60-F4B3434504B9}" type="presParOf" srcId="{D650F92F-DFF4-4539-AAE9-60071B1EFB2F}" destId="{EB5A51EB-4DC8-445A-B478-39A479E3359E}" srcOrd="1" destOrd="0" presId="urn:microsoft.com/office/officeart/2008/layout/VerticalCurvedList"/>
    <dgm:cxn modelId="{7B25D535-75B8-461B-804A-7AAE20F1F60B}" type="presParOf" srcId="{D650F92F-DFF4-4539-AAE9-60071B1EFB2F}" destId="{F960BED5-17E8-4A72-A065-60F44464F4B4}" srcOrd="2" destOrd="0" presId="urn:microsoft.com/office/officeart/2008/layout/VerticalCurvedList"/>
    <dgm:cxn modelId="{31986DF8-B5FF-4235-A69E-AC410FE8BC2E}" type="presParOf" srcId="{F960BED5-17E8-4A72-A065-60F44464F4B4}" destId="{035394C8-0D87-4D35-B7DF-2BA474840EE2}" srcOrd="0" destOrd="0" presId="urn:microsoft.com/office/officeart/2008/layout/VerticalCurvedList"/>
    <dgm:cxn modelId="{9173088D-4FDE-44EB-9BD8-1D062C65D31F}" type="presParOf" srcId="{D650F92F-DFF4-4539-AAE9-60071B1EFB2F}" destId="{0A2C6A04-767C-4F31-AD69-BF5AC57C6999}" srcOrd="3" destOrd="0" presId="urn:microsoft.com/office/officeart/2008/layout/VerticalCurvedList"/>
    <dgm:cxn modelId="{A5CA21E5-9D11-43C0-81A1-D2556A8B6978}" type="presParOf" srcId="{D650F92F-DFF4-4539-AAE9-60071B1EFB2F}" destId="{DC6463DB-7C75-4945-90E2-7827D7344AF6}" srcOrd="4" destOrd="0" presId="urn:microsoft.com/office/officeart/2008/layout/VerticalCurvedList"/>
    <dgm:cxn modelId="{9A8141F8-31EA-4856-B701-F3E6DDB5E3F7}" type="presParOf" srcId="{DC6463DB-7C75-4945-90E2-7827D7344AF6}" destId="{A7C5EE29-03EC-4C38-9185-A1DE41838BCA}" srcOrd="0" destOrd="0" presId="urn:microsoft.com/office/officeart/2008/layout/VerticalCurvedList"/>
    <dgm:cxn modelId="{9FFCCBA4-1793-4968-8F29-B998E2BC505C}" type="presParOf" srcId="{D650F92F-DFF4-4539-AAE9-60071B1EFB2F}" destId="{DC8E6987-10C2-47AA-BA84-4865BE244EE8}" srcOrd="5" destOrd="0" presId="urn:microsoft.com/office/officeart/2008/layout/VerticalCurvedList"/>
    <dgm:cxn modelId="{79E62C11-C438-4FCC-95AD-7F70CC4903B8}" type="presParOf" srcId="{D650F92F-DFF4-4539-AAE9-60071B1EFB2F}" destId="{EB075A54-FD2A-4F44-B999-7000D75727E7}" srcOrd="6" destOrd="0" presId="urn:microsoft.com/office/officeart/2008/layout/VerticalCurvedList"/>
    <dgm:cxn modelId="{A11D6EBE-E676-412E-A17C-019792417EAA}" type="presParOf" srcId="{EB075A54-FD2A-4F44-B999-7000D75727E7}" destId="{FB38A681-B968-4007-8C94-A61E1F618C1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0C190-B59A-4533-8667-96E1773EC3BB}" type="doc">
      <dgm:prSet loTypeId="urn:microsoft.com/office/officeart/2005/8/layout/arrow4" loCatId="process" qsTypeId="urn:microsoft.com/office/officeart/2005/8/quickstyle/simple1" qsCatId="simple" csTypeId="urn:microsoft.com/office/officeart/2005/8/colors/colorful2" csCatId="colorful" phldr="1"/>
      <dgm:spPr/>
      <dgm:t>
        <a:bodyPr/>
        <a:lstStyle/>
        <a:p>
          <a:endParaRPr lang="en-US"/>
        </a:p>
      </dgm:t>
    </dgm:pt>
    <dgm:pt modelId="{FD58704F-B94B-46EC-A0FB-FBC8038E9A5D}">
      <dgm:prSet phldrT="[Text]"/>
      <dgm:spPr/>
      <dgm:t>
        <a:bodyPr/>
        <a:lstStyle/>
        <a:p>
          <a:r>
            <a:rPr lang="en-US" dirty="0" smtClean="0"/>
            <a:t>renewable</a:t>
          </a:r>
          <a:endParaRPr lang="en-US" dirty="0"/>
        </a:p>
      </dgm:t>
    </dgm:pt>
    <dgm:pt modelId="{AD47554D-ADED-4626-81CB-78028E28D262}" type="parTrans" cxnId="{88BCA98A-61C7-41C7-8A90-0FADE7785C39}">
      <dgm:prSet/>
      <dgm:spPr/>
      <dgm:t>
        <a:bodyPr/>
        <a:lstStyle/>
        <a:p>
          <a:endParaRPr lang="en-US"/>
        </a:p>
      </dgm:t>
    </dgm:pt>
    <dgm:pt modelId="{F258EB3B-D213-4580-BA1F-30D7A85F3D4B}" type="sibTrans" cxnId="{88BCA98A-61C7-41C7-8A90-0FADE7785C39}">
      <dgm:prSet/>
      <dgm:spPr/>
      <dgm:t>
        <a:bodyPr/>
        <a:lstStyle/>
        <a:p>
          <a:endParaRPr lang="en-US"/>
        </a:p>
      </dgm:t>
    </dgm:pt>
    <dgm:pt modelId="{66B69B55-E435-410C-91A9-F3A9F50D8D23}">
      <dgm:prSet phldrT="[Text]"/>
      <dgm:spPr/>
      <dgm:t>
        <a:bodyPr/>
        <a:lstStyle/>
        <a:p>
          <a:r>
            <a:rPr lang="en-US" dirty="0" smtClean="0"/>
            <a:t>Non renewable</a:t>
          </a:r>
          <a:endParaRPr lang="en-US" dirty="0"/>
        </a:p>
      </dgm:t>
    </dgm:pt>
    <dgm:pt modelId="{011FDADD-035D-4784-824E-60D6926A53BE}" type="parTrans" cxnId="{3DA5DC47-E764-4E17-ABB4-C465568CE039}">
      <dgm:prSet/>
      <dgm:spPr/>
      <dgm:t>
        <a:bodyPr/>
        <a:lstStyle/>
        <a:p>
          <a:endParaRPr lang="en-US"/>
        </a:p>
      </dgm:t>
    </dgm:pt>
    <dgm:pt modelId="{EBB0F998-8EC6-4B75-A743-6A4C09D50038}" type="sibTrans" cxnId="{3DA5DC47-E764-4E17-ABB4-C465568CE039}">
      <dgm:prSet/>
      <dgm:spPr/>
      <dgm:t>
        <a:bodyPr/>
        <a:lstStyle/>
        <a:p>
          <a:endParaRPr lang="en-US"/>
        </a:p>
      </dgm:t>
    </dgm:pt>
    <dgm:pt modelId="{F5A2DC6A-4DB2-4153-8DE2-93DF0FAA7BFD}" type="pres">
      <dgm:prSet presAssocID="{09A0C190-B59A-4533-8667-96E1773EC3BB}" presName="compositeShape" presStyleCnt="0">
        <dgm:presLayoutVars>
          <dgm:chMax val="2"/>
          <dgm:dir/>
          <dgm:resizeHandles val="exact"/>
        </dgm:presLayoutVars>
      </dgm:prSet>
      <dgm:spPr/>
      <dgm:t>
        <a:bodyPr/>
        <a:lstStyle/>
        <a:p>
          <a:endParaRPr lang="en-US"/>
        </a:p>
      </dgm:t>
    </dgm:pt>
    <dgm:pt modelId="{848390A5-0034-485E-9A0C-F52F88727971}" type="pres">
      <dgm:prSet presAssocID="{FD58704F-B94B-46EC-A0FB-FBC8038E9A5D}" presName="upArrow" presStyleLbl="node1" presStyleIdx="0" presStyleCnt="2"/>
      <dgm:spPr/>
    </dgm:pt>
    <dgm:pt modelId="{E955E7AD-B164-4246-89F5-34616F89BF6D}" type="pres">
      <dgm:prSet presAssocID="{FD58704F-B94B-46EC-A0FB-FBC8038E9A5D}" presName="upArrowText" presStyleLbl="revTx" presStyleIdx="0" presStyleCnt="2">
        <dgm:presLayoutVars>
          <dgm:chMax val="0"/>
          <dgm:bulletEnabled val="1"/>
        </dgm:presLayoutVars>
      </dgm:prSet>
      <dgm:spPr/>
      <dgm:t>
        <a:bodyPr/>
        <a:lstStyle/>
        <a:p>
          <a:endParaRPr lang="en-US"/>
        </a:p>
      </dgm:t>
    </dgm:pt>
    <dgm:pt modelId="{CAD33E52-5A01-448A-9263-F4F5F31EC3C6}" type="pres">
      <dgm:prSet presAssocID="{66B69B55-E435-410C-91A9-F3A9F50D8D23}" presName="downArrow" presStyleLbl="node1" presStyleIdx="1" presStyleCnt="2"/>
      <dgm:spPr/>
    </dgm:pt>
    <dgm:pt modelId="{3896CC24-E8F7-4D82-BB53-53A172ACF35A}" type="pres">
      <dgm:prSet presAssocID="{66B69B55-E435-410C-91A9-F3A9F50D8D23}" presName="downArrowText" presStyleLbl="revTx" presStyleIdx="1" presStyleCnt="2">
        <dgm:presLayoutVars>
          <dgm:chMax val="0"/>
          <dgm:bulletEnabled val="1"/>
        </dgm:presLayoutVars>
      </dgm:prSet>
      <dgm:spPr/>
      <dgm:t>
        <a:bodyPr/>
        <a:lstStyle/>
        <a:p>
          <a:endParaRPr lang="en-US"/>
        </a:p>
      </dgm:t>
    </dgm:pt>
  </dgm:ptLst>
  <dgm:cxnLst>
    <dgm:cxn modelId="{7744F877-9C40-490E-989A-C07F140237D4}" type="presOf" srcId="{09A0C190-B59A-4533-8667-96E1773EC3BB}" destId="{F5A2DC6A-4DB2-4153-8DE2-93DF0FAA7BFD}" srcOrd="0" destOrd="0" presId="urn:microsoft.com/office/officeart/2005/8/layout/arrow4"/>
    <dgm:cxn modelId="{05319653-150C-4B05-9855-57E043D442DD}" type="presOf" srcId="{FD58704F-B94B-46EC-A0FB-FBC8038E9A5D}" destId="{E955E7AD-B164-4246-89F5-34616F89BF6D}" srcOrd="0" destOrd="0" presId="urn:microsoft.com/office/officeart/2005/8/layout/arrow4"/>
    <dgm:cxn modelId="{88BCA98A-61C7-41C7-8A90-0FADE7785C39}" srcId="{09A0C190-B59A-4533-8667-96E1773EC3BB}" destId="{FD58704F-B94B-46EC-A0FB-FBC8038E9A5D}" srcOrd="0" destOrd="0" parTransId="{AD47554D-ADED-4626-81CB-78028E28D262}" sibTransId="{F258EB3B-D213-4580-BA1F-30D7A85F3D4B}"/>
    <dgm:cxn modelId="{29562125-96E9-4A82-9F2F-FF3C0EAA0E8D}" type="presOf" srcId="{66B69B55-E435-410C-91A9-F3A9F50D8D23}" destId="{3896CC24-E8F7-4D82-BB53-53A172ACF35A}" srcOrd="0" destOrd="0" presId="urn:microsoft.com/office/officeart/2005/8/layout/arrow4"/>
    <dgm:cxn modelId="{3DA5DC47-E764-4E17-ABB4-C465568CE039}" srcId="{09A0C190-B59A-4533-8667-96E1773EC3BB}" destId="{66B69B55-E435-410C-91A9-F3A9F50D8D23}" srcOrd="1" destOrd="0" parTransId="{011FDADD-035D-4784-824E-60D6926A53BE}" sibTransId="{EBB0F998-8EC6-4B75-A743-6A4C09D50038}"/>
    <dgm:cxn modelId="{1ED1D71F-46FF-42AD-87D3-BE2590B9BFA0}" type="presParOf" srcId="{F5A2DC6A-4DB2-4153-8DE2-93DF0FAA7BFD}" destId="{848390A5-0034-485E-9A0C-F52F88727971}" srcOrd="0" destOrd="0" presId="urn:microsoft.com/office/officeart/2005/8/layout/arrow4"/>
    <dgm:cxn modelId="{B8892B73-54CC-46FE-89FE-3DB97D2CCC62}" type="presParOf" srcId="{F5A2DC6A-4DB2-4153-8DE2-93DF0FAA7BFD}" destId="{E955E7AD-B164-4246-89F5-34616F89BF6D}" srcOrd="1" destOrd="0" presId="urn:microsoft.com/office/officeart/2005/8/layout/arrow4"/>
    <dgm:cxn modelId="{C04E3C66-3937-440F-921C-5D8B31DE2B38}" type="presParOf" srcId="{F5A2DC6A-4DB2-4153-8DE2-93DF0FAA7BFD}" destId="{CAD33E52-5A01-448A-9263-F4F5F31EC3C6}" srcOrd="2" destOrd="0" presId="urn:microsoft.com/office/officeart/2005/8/layout/arrow4"/>
    <dgm:cxn modelId="{00588A32-EAD2-4768-BC76-9EEEBD6D43FD}" type="presParOf" srcId="{F5A2DC6A-4DB2-4153-8DE2-93DF0FAA7BFD}" destId="{3896CC24-E8F7-4D82-BB53-53A172ACF35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0C190-B59A-4533-8667-96E1773EC3BB}" type="doc">
      <dgm:prSet loTypeId="urn:microsoft.com/office/officeart/2005/8/layout/arrow4" loCatId="process" qsTypeId="urn:microsoft.com/office/officeart/2005/8/quickstyle/simple1" qsCatId="simple" csTypeId="urn:microsoft.com/office/officeart/2005/8/colors/colorful2" csCatId="colorful" phldr="1"/>
      <dgm:spPr/>
      <dgm:t>
        <a:bodyPr/>
        <a:lstStyle/>
        <a:p>
          <a:endParaRPr lang="en-US"/>
        </a:p>
      </dgm:t>
    </dgm:pt>
    <dgm:pt modelId="{FD58704F-B94B-46EC-A0FB-FBC8038E9A5D}">
      <dgm:prSet phldrT="[Text]"/>
      <dgm:spPr/>
      <dgm:t>
        <a:bodyPr/>
        <a:lstStyle/>
        <a:p>
          <a:r>
            <a:rPr lang="en-US" dirty="0" smtClean="0"/>
            <a:t>renewable</a:t>
          </a:r>
          <a:endParaRPr lang="en-US" dirty="0"/>
        </a:p>
      </dgm:t>
    </dgm:pt>
    <dgm:pt modelId="{AD47554D-ADED-4626-81CB-78028E28D262}" type="parTrans" cxnId="{88BCA98A-61C7-41C7-8A90-0FADE7785C39}">
      <dgm:prSet/>
      <dgm:spPr/>
      <dgm:t>
        <a:bodyPr/>
        <a:lstStyle/>
        <a:p>
          <a:endParaRPr lang="en-US"/>
        </a:p>
      </dgm:t>
    </dgm:pt>
    <dgm:pt modelId="{F258EB3B-D213-4580-BA1F-30D7A85F3D4B}" type="sibTrans" cxnId="{88BCA98A-61C7-41C7-8A90-0FADE7785C39}">
      <dgm:prSet/>
      <dgm:spPr/>
      <dgm:t>
        <a:bodyPr/>
        <a:lstStyle/>
        <a:p>
          <a:endParaRPr lang="en-US"/>
        </a:p>
      </dgm:t>
    </dgm:pt>
    <dgm:pt modelId="{66B69B55-E435-410C-91A9-F3A9F50D8D23}">
      <dgm:prSet phldrT="[Text]"/>
      <dgm:spPr/>
      <dgm:t>
        <a:bodyPr/>
        <a:lstStyle/>
        <a:p>
          <a:r>
            <a:rPr lang="en-US" dirty="0" smtClean="0"/>
            <a:t>Non renewable</a:t>
          </a:r>
          <a:endParaRPr lang="en-US" dirty="0"/>
        </a:p>
      </dgm:t>
    </dgm:pt>
    <dgm:pt modelId="{011FDADD-035D-4784-824E-60D6926A53BE}" type="parTrans" cxnId="{3DA5DC47-E764-4E17-ABB4-C465568CE039}">
      <dgm:prSet/>
      <dgm:spPr/>
      <dgm:t>
        <a:bodyPr/>
        <a:lstStyle/>
        <a:p>
          <a:endParaRPr lang="en-US"/>
        </a:p>
      </dgm:t>
    </dgm:pt>
    <dgm:pt modelId="{EBB0F998-8EC6-4B75-A743-6A4C09D50038}" type="sibTrans" cxnId="{3DA5DC47-E764-4E17-ABB4-C465568CE039}">
      <dgm:prSet/>
      <dgm:spPr/>
      <dgm:t>
        <a:bodyPr/>
        <a:lstStyle/>
        <a:p>
          <a:endParaRPr lang="en-US"/>
        </a:p>
      </dgm:t>
    </dgm:pt>
    <dgm:pt modelId="{F5A2DC6A-4DB2-4153-8DE2-93DF0FAA7BFD}" type="pres">
      <dgm:prSet presAssocID="{09A0C190-B59A-4533-8667-96E1773EC3BB}" presName="compositeShape" presStyleCnt="0">
        <dgm:presLayoutVars>
          <dgm:chMax val="2"/>
          <dgm:dir/>
          <dgm:resizeHandles val="exact"/>
        </dgm:presLayoutVars>
      </dgm:prSet>
      <dgm:spPr/>
      <dgm:t>
        <a:bodyPr/>
        <a:lstStyle/>
        <a:p>
          <a:endParaRPr lang="en-US"/>
        </a:p>
      </dgm:t>
    </dgm:pt>
    <dgm:pt modelId="{848390A5-0034-485E-9A0C-F52F88727971}" type="pres">
      <dgm:prSet presAssocID="{FD58704F-B94B-46EC-A0FB-FBC8038E9A5D}" presName="upArrow" presStyleLbl="node1" presStyleIdx="0" presStyleCnt="2"/>
      <dgm:spPr/>
    </dgm:pt>
    <dgm:pt modelId="{E955E7AD-B164-4246-89F5-34616F89BF6D}" type="pres">
      <dgm:prSet presAssocID="{FD58704F-B94B-46EC-A0FB-FBC8038E9A5D}" presName="upArrowText" presStyleLbl="revTx" presStyleIdx="0" presStyleCnt="2">
        <dgm:presLayoutVars>
          <dgm:chMax val="0"/>
          <dgm:bulletEnabled val="1"/>
        </dgm:presLayoutVars>
      </dgm:prSet>
      <dgm:spPr/>
      <dgm:t>
        <a:bodyPr/>
        <a:lstStyle/>
        <a:p>
          <a:endParaRPr lang="en-US"/>
        </a:p>
      </dgm:t>
    </dgm:pt>
    <dgm:pt modelId="{CAD33E52-5A01-448A-9263-F4F5F31EC3C6}" type="pres">
      <dgm:prSet presAssocID="{66B69B55-E435-410C-91A9-F3A9F50D8D23}" presName="downArrow" presStyleLbl="node1" presStyleIdx="1" presStyleCnt="2"/>
      <dgm:spPr/>
    </dgm:pt>
    <dgm:pt modelId="{3896CC24-E8F7-4D82-BB53-53A172ACF35A}" type="pres">
      <dgm:prSet presAssocID="{66B69B55-E435-410C-91A9-F3A9F50D8D23}" presName="downArrowText" presStyleLbl="revTx" presStyleIdx="1" presStyleCnt="2">
        <dgm:presLayoutVars>
          <dgm:chMax val="0"/>
          <dgm:bulletEnabled val="1"/>
        </dgm:presLayoutVars>
      </dgm:prSet>
      <dgm:spPr/>
      <dgm:t>
        <a:bodyPr/>
        <a:lstStyle/>
        <a:p>
          <a:endParaRPr lang="en-US"/>
        </a:p>
      </dgm:t>
    </dgm:pt>
  </dgm:ptLst>
  <dgm:cxnLst>
    <dgm:cxn modelId="{88BCA98A-61C7-41C7-8A90-0FADE7785C39}" srcId="{09A0C190-B59A-4533-8667-96E1773EC3BB}" destId="{FD58704F-B94B-46EC-A0FB-FBC8038E9A5D}" srcOrd="0" destOrd="0" parTransId="{AD47554D-ADED-4626-81CB-78028E28D262}" sibTransId="{F258EB3B-D213-4580-BA1F-30D7A85F3D4B}"/>
    <dgm:cxn modelId="{E250A649-CEC5-481C-A520-BEE306B9CE09}" type="presOf" srcId="{09A0C190-B59A-4533-8667-96E1773EC3BB}" destId="{F5A2DC6A-4DB2-4153-8DE2-93DF0FAA7BFD}" srcOrd="0" destOrd="0" presId="urn:microsoft.com/office/officeart/2005/8/layout/arrow4"/>
    <dgm:cxn modelId="{3DA5DC47-E764-4E17-ABB4-C465568CE039}" srcId="{09A0C190-B59A-4533-8667-96E1773EC3BB}" destId="{66B69B55-E435-410C-91A9-F3A9F50D8D23}" srcOrd="1" destOrd="0" parTransId="{011FDADD-035D-4784-824E-60D6926A53BE}" sibTransId="{EBB0F998-8EC6-4B75-A743-6A4C09D50038}"/>
    <dgm:cxn modelId="{C748CB0D-388E-4032-AC4E-8CFE7E2E2D5A}" type="presOf" srcId="{FD58704F-B94B-46EC-A0FB-FBC8038E9A5D}" destId="{E955E7AD-B164-4246-89F5-34616F89BF6D}" srcOrd="0" destOrd="0" presId="urn:microsoft.com/office/officeart/2005/8/layout/arrow4"/>
    <dgm:cxn modelId="{51773BF2-49D7-4AE0-A73D-17F2D0F72D7C}" type="presOf" srcId="{66B69B55-E435-410C-91A9-F3A9F50D8D23}" destId="{3896CC24-E8F7-4D82-BB53-53A172ACF35A}" srcOrd="0" destOrd="0" presId="urn:microsoft.com/office/officeart/2005/8/layout/arrow4"/>
    <dgm:cxn modelId="{AD1ECD0B-587C-4340-81CA-63DC54D0A447}" type="presParOf" srcId="{F5A2DC6A-4DB2-4153-8DE2-93DF0FAA7BFD}" destId="{848390A5-0034-485E-9A0C-F52F88727971}" srcOrd="0" destOrd="0" presId="urn:microsoft.com/office/officeart/2005/8/layout/arrow4"/>
    <dgm:cxn modelId="{4BB87081-1FA2-4509-95F9-84AD24140C97}" type="presParOf" srcId="{F5A2DC6A-4DB2-4153-8DE2-93DF0FAA7BFD}" destId="{E955E7AD-B164-4246-89F5-34616F89BF6D}" srcOrd="1" destOrd="0" presId="urn:microsoft.com/office/officeart/2005/8/layout/arrow4"/>
    <dgm:cxn modelId="{26986026-123F-4B95-870A-8926972F5ACE}" type="presParOf" srcId="{F5A2DC6A-4DB2-4153-8DE2-93DF0FAA7BFD}" destId="{CAD33E52-5A01-448A-9263-F4F5F31EC3C6}" srcOrd="2" destOrd="0" presId="urn:microsoft.com/office/officeart/2005/8/layout/arrow4"/>
    <dgm:cxn modelId="{3133553C-0DCF-41B2-8060-285A299A2702}" type="presParOf" srcId="{F5A2DC6A-4DB2-4153-8DE2-93DF0FAA7BFD}" destId="{3896CC24-E8F7-4D82-BB53-53A172ACF35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BF90C-7422-4A82-8B4A-0BCBE1619105}">
      <dsp:nvSpPr>
        <dsp:cNvPr id="0" name=""/>
        <dsp:cNvSpPr/>
      </dsp:nvSpPr>
      <dsp:spPr>
        <a:xfrm>
          <a:off x="-6201673" y="-949060"/>
          <a:ext cx="7384521" cy="7384521"/>
        </a:xfrm>
        <a:prstGeom prst="blockArc">
          <a:avLst>
            <a:gd name="adj1" fmla="val 18900000"/>
            <a:gd name="adj2" fmla="val 2700000"/>
            <a:gd name="adj3" fmla="val 293"/>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A51EB-4DC8-445A-B478-39A479E3359E}">
      <dsp:nvSpPr>
        <dsp:cNvPr id="0" name=""/>
        <dsp:cNvSpPr/>
      </dsp:nvSpPr>
      <dsp:spPr>
        <a:xfrm>
          <a:off x="761512" y="548640"/>
          <a:ext cx="7392375" cy="1097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Developed: farmers- enough food- work Sec./Ter. Fields</a:t>
          </a:r>
        </a:p>
        <a:p>
          <a:pPr lvl="0" algn="l" defTabSz="889000">
            <a:lnSpc>
              <a:spcPct val="90000"/>
            </a:lnSpc>
            <a:spcBef>
              <a:spcPct val="0"/>
            </a:spcBef>
            <a:spcAft>
              <a:spcPct val="35000"/>
            </a:spcAft>
          </a:pPr>
          <a:r>
            <a:rPr lang="en-US" sz="2000" kern="1200" dirty="0" smtClean="0"/>
            <a:t>Developing: decreasing quantity farmers, but higher than MDC</a:t>
          </a:r>
          <a:endParaRPr lang="en-US" sz="2000" kern="1200" dirty="0"/>
        </a:p>
      </dsp:txBody>
      <dsp:txXfrm>
        <a:off x="761512" y="548640"/>
        <a:ext cx="7392375" cy="1097280"/>
      </dsp:txXfrm>
    </dsp:sp>
    <dsp:sp modelId="{035394C8-0D87-4D35-B7DF-2BA474840EE2}">
      <dsp:nvSpPr>
        <dsp:cNvPr id="0" name=""/>
        <dsp:cNvSpPr/>
      </dsp:nvSpPr>
      <dsp:spPr>
        <a:xfrm>
          <a:off x="75712" y="411480"/>
          <a:ext cx="1371600" cy="137160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C6A04-767C-4F31-AD69-BF5AC57C6999}">
      <dsp:nvSpPr>
        <dsp:cNvPr id="0" name=""/>
        <dsp:cNvSpPr/>
      </dsp:nvSpPr>
      <dsp:spPr>
        <a:xfrm>
          <a:off x="1160373" y="2194560"/>
          <a:ext cx="6993514" cy="1097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Developed: decreasing numbers</a:t>
          </a:r>
        </a:p>
        <a:p>
          <a:pPr lvl="0" algn="l" defTabSz="889000">
            <a:lnSpc>
              <a:spcPct val="90000"/>
            </a:lnSpc>
            <a:spcBef>
              <a:spcPct val="0"/>
            </a:spcBef>
            <a:spcAft>
              <a:spcPct val="35000"/>
            </a:spcAft>
          </a:pPr>
          <a:r>
            <a:rPr lang="en-US" sz="2000" kern="1200" dirty="0" smtClean="0"/>
            <a:t>Developing: more manufacturing than MDC </a:t>
          </a:r>
          <a:endParaRPr lang="en-US" sz="2000" kern="1200" dirty="0"/>
        </a:p>
      </dsp:txBody>
      <dsp:txXfrm>
        <a:off x="1160373" y="2194560"/>
        <a:ext cx="6993514" cy="1097280"/>
      </dsp:txXfrm>
    </dsp:sp>
    <dsp:sp modelId="{A7C5EE29-03EC-4C38-9185-A1DE41838BCA}">
      <dsp:nvSpPr>
        <dsp:cNvPr id="0" name=""/>
        <dsp:cNvSpPr/>
      </dsp:nvSpPr>
      <dsp:spPr>
        <a:xfrm>
          <a:off x="474573" y="2057400"/>
          <a:ext cx="1371600" cy="137160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E6987-10C2-47AA-BA84-4865BE244EE8}">
      <dsp:nvSpPr>
        <dsp:cNvPr id="0" name=""/>
        <dsp:cNvSpPr/>
      </dsp:nvSpPr>
      <dsp:spPr>
        <a:xfrm>
          <a:off x="761512" y="3840480"/>
          <a:ext cx="7392375" cy="109728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Developed: large #’s + continued growth</a:t>
          </a:r>
        </a:p>
        <a:p>
          <a:pPr lvl="0" algn="l" defTabSz="889000">
            <a:lnSpc>
              <a:spcPct val="90000"/>
            </a:lnSpc>
            <a:spcBef>
              <a:spcPct val="0"/>
            </a:spcBef>
            <a:spcAft>
              <a:spcPct val="35000"/>
            </a:spcAft>
          </a:pPr>
          <a:r>
            <a:rPr lang="en-US" sz="2000" kern="1200" dirty="0" smtClean="0"/>
            <a:t>Developing: limited</a:t>
          </a:r>
          <a:endParaRPr lang="en-US" sz="2000" kern="1200" dirty="0"/>
        </a:p>
      </dsp:txBody>
      <dsp:txXfrm>
        <a:off x="761512" y="3840480"/>
        <a:ext cx="7392375" cy="1097280"/>
      </dsp:txXfrm>
    </dsp:sp>
    <dsp:sp modelId="{FB38A681-B968-4007-8C94-A61E1F618C11}">
      <dsp:nvSpPr>
        <dsp:cNvPr id="0" name=""/>
        <dsp:cNvSpPr/>
      </dsp:nvSpPr>
      <dsp:spPr>
        <a:xfrm>
          <a:off x="75712" y="3703320"/>
          <a:ext cx="1371600" cy="1371600"/>
        </a:xfrm>
        <a:prstGeom prst="ellipse">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390A5-0034-485E-9A0C-F52F88727971}">
      <dsp:nvSpPr>
        <dsp:cNvPr id="0" name=""/>
        <dsp:cNvSpPr/>
      </dsp:nvSpPr>
      <dsp:spPr>
        <a:xfrm>
          <a:off x="3352" y="0"/>
          <a:ext cx="2011680" cy="1950720"/>
        </a:xfrm>
        <a:prstGeom prst="upArrow">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5E7AD-B164-4246-89F5-34616F89BF6D}">
      <dsp:nvSpPr>
        <dsp:cNvPr id="0" name=""/>
        <dsp:cNvSpPr/>
      </dsp:nvSpPr>
      <dsp:spPr>
        <a:xfrm>
          <a:off x="2075383" y="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88" tIns="0" rIns="348488" bIns="348488" numCol="1" spcCol="1270" anchor="ctr" anchorCtr="0">
          <a:noAutofit/>
        </a:bodyPr>
        <a:lstStyle/>
        <a:p>
          <a:pPr lvl="0" algn="l" defTabSz="2178050">
            <a:lnSpc>
              <a:spcPct val="90000"/>
            </a:lnSpc>
            <a:spcBef>
              <a:spcPct val="0"/>
            </a:spcBef>
            <a:spcAft>
              <a:spcPct val="35000"/>
            </a:spcAft>
          </a:pPr>
          <a:r>
            <a:rPr lang="en-US" sz="4900" kern="1200" dirty="0" smtClean="0"/>
            <a:t>renewable</a:t>
          </a:r>
          <a:endParaRPr lang="en-US" sz="4900" kern="1200" dirty="0"/>
        </a:p>
      </dsp:txBody>
      <dsp:txXfrm>
        <a:off x="2075383" y="0"/>
        <a:ext cx="3413760" cy="1950720"/>
      </dsp:txXfrm>
    </dsp:sp>
    <dsp:sp modelId="{CAD33E52-5A01-448A-9263-F4F5F31EC3C6}">
      <dsp:nvSpPr>
        <dsp:cNvPr id="0" name=""/>
        <dsp:cNvSpPr/>
      </dsp:nvSpPr>
      <dsp:spPr>
        <a:xfrm>
          <a:off x="606856" y="2113280"/>
          <a:ext cx="2011680" cy="1950720"/>
        </a:xfrm>
        <a:prstGeom prst="downArrow">
          <a:avLst/>
        </a:prstGeom>
        <a:solidFill>
          <a:schemeClr val="accent2">
            <a:hueOff val="-17325818"/>
            <a:satOff val="15657"/>
            <a:lumOff val="1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6CC24-E8F7-4D82-BB53-53A172ACF35A}">
      <dsp:nvSpPr>
        <dsp:cNvPr id="0" name=""/>
        <dsp:cNvSpPr/>
      </dsp:nvSpPr>
      <dsp:spPr>
        <a:xfrm>
          <a:off x="2678887" y="2113280"/>
          <a:ext cx="3413760"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88" tIns="0" rIns="348488" bIns="348488" numCol="1" spcCol="1270" anchor="ctr" anchorCtr="0">
          <a:noAutofit/>
        </a:bodyPr>
        <a:lstStyle/>
        <a:p>
          <a:pPr lvl="0" algn="l" defTabSz="2178050">
            <a:lnSpc>
              <a:spcPct val="90000"/>
            </a:lnSpc>
            <a:spcBef>
              <a:spcPct val="0"/>
            </a:spcBef>
            <a:spcAft>
              <a:spcPct val="35000"/>
            </a:spcAft>
          </a:pPr>
          <a:r>
            <a:rPr lang="en-US" sz="4900" kern="1200" dirty="0" smtClean="0"/>
            <a:t>Non renewable</a:t>
          </a:r>
          <a:endParaRPr lang="en-US" sz="4900" kern="1200" dirty="0"/>
        </a:p>
      </dsp:txBody>
      <dsp:txXfrm>
        <a:off x="2678887" y="2113280"/>
        <a:ext cx="3413760" cy="195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390A5-0034-485E-9A0C-F52F88727971}">
      <dsp:nvSpPr>
        <dsp:cNvPr id="0" name=""/>
        <dsp:cNvSpPr/>
      </dsp:nvSpPr>
      <dsp:spPr>
        <a:xfrm>
          <a:off x="2221" y="0"/>
          <a:ext cx="1332738" cy="2172462"/>
        </a:xfrm>
        <a:prstGeom prst="upArrow">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5E7AD-B164-4246-89F5-34616F89BF6D}">
      <dsp:nvSpPr>
        <dsp:cNvPr id="0" name=""/>
        <dsp:cNvSpPr/>
      </dsp:nvSpPr>
      <dsp:spPr>
        <a:xfrm>
          <a:off x="1374941" y="0"/>
          <a:ext cx="226161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en-US" sz="3200" kern="1200" dirty="0" smtClean="0"/>
            <a:t>renewable</a:t>
          </a:r>
          <a:endParaRPr lang="en-US" sz="3200" kern="1200" dirty="0"/>
        </a:p>
      </dsp:txBody>
      <dsp:txXfrm>
        <a:off x="1374941" y="0"/>
        <a:ext cx="2261616" cy="2172462"/>
      </dsp:txXfrm>
    </dsp:sp>
    <dsp:sp modelId="{CAD33E52-5A01-448A-9263-F4F5F31EC3C6}">
      <dsp:nvSpPr>
        <dsp:cNvPr id="0" name=""/>
        <dsp:cNvSpPr/>
      </dsp:nvSpPr>
      <dsp:spPr>
        <a:xfrm>
          <a:off x="402042" y="2353500"/>
          <a:ext cx="1332738" cy="2172462"/>
        </a:xfrm>
        <a:prstGeom prst="downArrow">
          <a:avLst/>
        </a:prstGeom>
        <a:solidFill>
          <a:schemeClr val="accent2">
            <a:hueOff val="-17325818"/>
            <a:satOff val="15657"/>
            <a:lumOff val="176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96CC24-E8F7-4D82-BB53-53A172ACF35A}">
      <dsp:nvSpPr>
        <dsp:cNvPr id="0" name=""/>
        <dsp:cNvSpPr/>
      </dsp:nvSpPr>
      <dsp:spPr>
        <a:xfrm>
          <a:off x="1774762" y="2353500"/>
          <a:ext cx="226161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0" rIns="227584" bIns="227584" numCol="1" spcCol="1270" anchor="ctr" anchorCtr="0">
          <a:noAutofit/>
        </a:bodyPr>
        <a:lstStyle/>
        <a:p>
          <a:pPr lvl="0" algn="l" defTabSz="1422400">
            <a:lnSpc>
              <a:spcPct val="90000"/>
            </a:lnSpc>
            <a:spcBef>
              <a:spcPct val="0"/>
            </a:spcBef>
            <a:spcAft>
              <a:spcPct val="35000"/>
            </a:spcAft>
          </a:pPr>
          <a:r>
            <a:rPr lang="en-US" sz="3200" kern="1200" dirty="0" smtClean="0"/>
            <a:t>Non renewable</a:t>
          </a:r>
          <a:endParaRPr lang="en-US" sz="3200" kern="1200" dirty="0"/>
        </a:p>
      </dsp:txBody>
      <dsp:txXfrm>
        <a:off x="1774762" y="2353500"/>
        <a:ext cx="2261616" cy="21724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74F88CC9-7101-4AB9-8A3B-9419FFE37990}" type="datetimeFigureOut">
              <a:rPr lang="en-US" smtClean="0"/>
              <a:t>3/25/2014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2FC299CF-749E-471E-87CF-78F9674780EC}" type="slidenum">
              <a:rPr lang="en-US" smtClean="0"/>
              <a:t>‹#›</a:t>
            </a:fld>
            <a:endParaRPr lang="en-US"/>
          </a:p>
        </p:txBody>
      </p:sp>
    </p:spTree>
    <p:extLst>
      <p:ext uri="{BB962C8B-B14F-4D97-AF65-F5344CB8AC3E}">
        <p14:creationId xmlns:p14="http://schemas.microsoft.com/office/powerpoint/2010/main" val="323965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8F6CF20C-A249-4F7C-A103-85CC74B8DAE5}" type="datetimeFigureOut">
              <a:rPr lang="en-US" smtClean="0"/>
              <a:t>3/25/2014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6E51A0CE-8891-4985-B91A-8F49BD41712F}" type="slidenum">
              <a:rPr lang="en-US" smtClean="0"/>
              <a:t>‹#›</a:t>
            </a:fld>
            <a:endParaRPr lang="en-US"/>
          </a:p>
        </p:txBody>
      </p:sp>
    </p:spTree>
    <p:extLst>
      <p:ext uri="{BB962C8B-B14F-4D97-AF65-F5344CB8AC3E}">
        <p14:creationId xmlns:p14="http://schemas.microsoft.com/office/powerpoint/2010/main" val="406400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airtradefederation.org/index.php"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justcreations.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http://www.washingtonpost.com/blogs/worldviews/wp/2014/03/21/this-map-shows-what-the-loss-of-crimea-really-means-for-ukraine/ </a:t>
            </a:r>
            <a:endParaRPr lang="en-US" dirty="0"/>
          </a:p>
        </p:txBody>
      </p:sp>
      <p:sp>
        <p:nvSpPr>
          <p:cNvPr id="4" name="Slide Number Placeholder 3"/>
          <p:cNvSpPr>
            <a:spLocks noGrp="1"/>
          </p:cNvSpPr>
          <p:nvPr>
            <p:ph type="sldNum" sz="quarter" idx="10"/>
          </p:nvPr>
        </p:nvSpPr>
        <p:spPr/>
        <p:txBody>
          <a:bodyPr/>
          <a:lstStyle/>
          <a:p>
            <a:fld id="{6E51A0CE-8891-4985-B91A-8F49BD41712F}" type="slidenum">
              <a:rPr lang="en-US" smtClean="0"/>
              <a:t>9</a:t>
            </a:fld>
            <a:endParaRPr lang="en-US"/>
          </a:p>
        </p:txBody>
      </p:sp>
    </p:spTree>
    <p:extLst>
      <p:ext uri="{BB962C8B-B14F-4D97-AF65-F5344CB8AC3E}">
        <p14:creationId xmlns:p14="http://schemas.microsoft.com/office/powerpoint/2010/main" val="2361402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Petroleum/natural gas</a:t>
            </a:r>
          </a:p>
          <a:p>
            <a:r>
              <a:rPr lang="en-US" dirty="0" smtClean="0"/>
              <a:t>19</a:t>
            </a:r>
            <a:r>
              <a:rPr lang="en-US" baseline="30000" dirty="0" smtClean="0"/>
              <a:t>th</a:t>
            </a:r>
            <a:r>
              <a:rPr lang="en-US" baseline="0" dirty="0" smtClean="0"/>
              <a:t> century - coal</a:t>
            </a:r>
            <a:endParaRPr lang="en-US" dirty="0"/>
          </a:p>
        </p:txBody>
      </p:sp>
      <p:sp>
        <p:nvSpPr>
          <p:cNvPr id="4" name="Slide Number Placeholder 3"/>
          <p:cNvSpPr>
            <a:spLocks noGrp="1"/>
          </p:cNvSpPr>
          <p:nvPr>
            <p:ph type="sldNum" sz="quarter" idx="10"/>
          </p:nvPr>
        </p:nvSpPr>
        <p:spPr/>
        <p:txBody>
          <a:bodyPr/>
          <a:lstStyle/>
          <a:p>
            <a:fld id="{6E51A0CE-8891-4985-B91A-8F49BD41712F}" type="slidenum">
              <a:rPr lang="en-US" smtClean="0"/>
              <a:t>30</a:t>
            </a:fld>
            <a:endParaRPr lang="en-US"/>
          </a:p>
        </p:txBody>
      </p:sp>
    </p:spTree>
    <p:extLst>
      <p:ext uri="{BB962C8B-B14F-4D97-AF65-F5344CB8AC3E}">
        <p14:creationId xmlns:p14="http://schemas.microsoft.com/office/powerpoint/2010/main" val="25636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Coal, petroleum, natural gas</a:t>
            </a:r>
          </a:p>
          <a:p>
            <a:r>
              <a:rPr lang="en-US" dirty="0" smtClean="0"/>
              <a:t>Nonrenewable not distributed </a:t>
            </a:r>
            <a:r>
              <a:rPr lang="en-US" dirty="0" err="1" smtClean="0"/>
              <a:t>uniformily</a:t>
            </a:r>
            <a:endParaRPr lang="en-US" dirty="0" smtClean="0"/>
          </a:p>
        </p:txBody>
      </p:sp>
      <p:sp>
        <p:nvSpPr>
          <p:cNvPr id="4" name="Slide Number Placeholder 3"/>
          <p:cNvSpPr>
            <a:spLocks noGrp="1"/>
          </p:cNvSpPr>
          <p:nvPr>
            <p:ph type="sldNum" sz="quarter" idx="10"/>
          </p:nvPr>
        </p:nvSpPr>
        <p:spPr/>
        <p:txBody>
          <a:bodyPr/>
          <a:lstStyle/>
          <a:p>
            <a:fld id="{6E51A0CE-8891-4985-B91A-8F49BD41712F}" type="slidenum">
              <a:rPr lang="en-US" smtClean="0"/>
              <a:t>46</a:t>
            </a:fld>
            <a:endParaRPr lang="en-US"/>
          </a:p>
        </p:txBody>
      </p:sp>
    </p:spTree>
    <p:extLst>
      <p:ext uri="{BB962C8B-B14F-4D97-AF65-F5344CB8AC3E}">
        <p14:creationId xmlns:p14="http://schemas.microsoft.com/office/powerpoint/2010/main" val="53325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b="1">
                <a:solidFill>
                  <a:srgbClr val="FF0000"/>
                </a:solidFill>
                <a:latin typeface="Times New Roman" pitchFamily="18" charset="0"/>
              </a:defRPr>
            </a:lvl1pPr>
            <a:lvl2pPr marL="759666" indent="-292179" eaLnBrk="0" hangingPunct="0">
              <a:defRPr sz="2500" b="1">
                <a:solidFill>
                  <a:srgbClr val="FF0000"/>
                </a:solidFill>
                <a:latin typeface="Times New Roman" pitchFamily="18" charset="0"/>
              </a:defRPr>
            </a:lvl2pPr>
            <a:lvl3pPr marL="1168718" indent="-233744" eaLnBrk="0" hangingPunct="0">
              <a:defRPr sz="2500" b="1">
                <a:solidFill>
                  <a:srgbClr val="FF0000"/>
                </a:solidFill>
                <a:latin typeface="Times New Roman" pitchFamily="18" charset="0"/>
              </a:defRPr>
            </a:lvl3pPr>
            <a:lvl4pPr marL="1636205" indent="-233744" eaLnBrk="0" hangingPunct="0">
              <a:defRPr sz="2500" b="1">
                <a:solidFill>
                  <a:srgbClr val="FF0000"/>
                </a:solidFill>
                <a:latin typeface="Times New Roman" pitchFamily="18" charset="0"/>
              </a:defRPr>
            </a:lvl4pPr>
            <a:lvl5pPr marL="2103692" indent="-233744" eaLnBrk="0" hangingPunct="0">
              <a:defRPr sz="2500" b="1">
                <a:solidFill>
                  <a:srgbClr val="FF0000"/>
                </a:solidFill>
                <a:latin typeface="Times New Roman" pitchFamily="18" charset="0"/>
              </a:defRPr>
            </a:lvl5pPr>
            <a:lvl6pPr marL="2571179" indent="-233744" eaLnBrk="0" fontAlgn="base" hangingPunct="0">
              <a:spcBef>
                <a:spcPct val="0"/>
              </a:spcBef>
              <a:spcAft>
                <a:spcPct val="0"/>
              </a:spcAft>
              <a:defRPr sz="2500" b="1">
                <a:solidFill>
                  <a:srgbClr val="FF0000"/>
                </a:solidFill>
                <a:latin typeface="Times New Roman" pitchFamily="18" charset="0"/>
              </a:defRPr>
            </a:lvl6pPr>
            <a:lvl7pPr marL="3038666" indent="-233744" eaLnBrk="0" fontAlgn="base" hangingPunct="0">
              <a:spcBef>
                <a:spcPct val="0"/>
              </a:spcBef>
              <a:spcAft>
                <a:spcPct val="0"/>
              </a:spcAft>
              <a:defRPr sz="2500" b="1">
                <a:solidFill>
                  <a:srgbClr val="FF0000"/>
                </a:solidFill>
                <a:latin typeface="Times New Roman" pitchFamily="18" charset="0"/>
              </a:defRPr>
            </a:lvl7pPr>
            <a:lvl8pPr marL="3506153" indent="-233744" eaLnBrk="0" fontAlgn="base" hangingPunct="0">
              <a:spcBef>
                <a:spcPct val="0"/>
              </a:spcBef>
              <a:spcAft>
                <a:spcPct val="0"/>
              </a:spcAft>
              <a:defRPr sz="2500" b="1">
                <a:solidFill>
                  <a:srgbClr val="FF0000"/>
                </a:solidFill>
                <a:latin typeface="Times New Roman" pitchFamily="18" charset="0"/>
              </a:defRPr>
            </a:lvl8pPr>
            <a:lvl9pPr marL="3973640" indent="-233744" eaLnBrk="0" fontAlgn="base" hangingPunct="0">
              <a:spcBef>
                <a:spcPct val="0"/>
              </a:spcBef>
              <a:spcAft>
                <a:spcPct val="0"/>
              </a:spcAft>
              <a:defRPr sz="2500" b="1">
                <a:solidFill>
                  <a:srgbClr val="FF0000"/>
                </a:solidFill>
                <a:latin typeface="Times New Roman" pitchFamily="18" charset="0"/>
              </a:defRPr>
            </a:lvl9pPr>
          </a:lstStyle>
          <a:p>
            <a:pPr eaLnBrk="1" hangingPunct="1"/>
            <a:fld id="{AFAB3C25-EA11-4B24-B396-B85FA94928FD}" type="slidenum">
              <a:rPr lang="en-US" altLang="en-US" sz="1200"/>
              <a:pPr eaLnBrk="1" hangingPunct="1"/>
              <a:t>73</a:t>
            </a:fld>
            <a:endParaRPr lang="en-US" altLang="en-US" sz="120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b="1">
                <a:solidFill>
                  <a:srgbClr val="FF0000"/>
                </a:solidFill>
                <a:latin typeface="Times New Roman" pitchFamily="18" charset="0"/>
              </a:defRPr>
            </a:lvl1pPr>
            <a:lvl2pPr marL="759666" indent="-292179" eaLnBrk="0" hangingPunct="0">
              <a:defRPr sz="2500" b="1">
                <a:solidFill>
                  <a:srgbClr val="FF0000"/>
                </a:solidFill>
                <a:latin typeface="Times New Roman" pitchFamily="18" charset="0"/>
              </a:defRPr>
            </a:lvl2pPr>
            <a:lvl3pPr marL="1168718" indent="-233744" eaLnBrk="0" hangingPunct="0">
              <a:defRPr sz="2500" b="1">
                <a:solidFill>
                  <a:srgbClr val="FF0000"/>
                </a:solidFill>
                <a:latin typeface="Times New Roman" pitchFamily="18" charset="0"/>
              </a:defRPr>
            </a:lvl3pPr>
            <a:lvl4pPr marL="1636205" indent="-233744" eaLnBrk="0" hangingPunct="0">
              <a:defRPr sz="2500" b="1">
                <a:solidFill>
                  <a:srgbClr val="FF0000"/>
                </a:solidFill>
                <a:latin typeface="Times New Roman" pitchFamily="18" charset="0"/>
              </a:defRPr>
            </a:lvl4pPr>
            <a:lvl5pPr marL="2103692" indent="-233744" eaLnBrk="0" hangingPunct="0">
              <a:defRPr sz="2500" b="1">
                <a:solidFill>
                  <a:srgbClr val="FF0000"/>
                </a:solidFill>
                <a:latin typeface="Times New Roman" pitchFamily="18" charset="0"/>
              </a:defRPr>
            </a:lvl5pPr>
            <a:lvl6pPr marL="2571179" indent="-233744" eaLnBrk="0" fontAlgn="base" hangingPunct="0">
              <a:spcBef>
                <a:spcPct val="0"/>
              </a:spcBef>
              <a:spcAft>
                <a:spcPct val="0"/>
              </a:spcAft>
              <a:defRPr sz="2500" b="1">
                <a:solidFill>
                  <a:srgbClr val="FF0000"/>
                </a:solidFill>
                <a:latin typeface="Times New Roman" pitchFamily="18" charset="0"/>
              </a:defRPr>
            </a:lvl6pPr>
            <a:lvl7pPr marL="3038666" indent="-233744" eaLnBrk="0" fontAlgn="base" hangingPunct="0">
              <a:spcBef>
                <a:spcPct val="0"/>
              </a:spcBef>
              <a:spcAft>
                <a:spcPct val="0"/>
              </a:spcAft>
              <a:defRPr sz="2500" b="1">
                <a:solidFill>
                  <a:srgbClr val="FF0000"/>
                </a:solidFill>
                <a:latin typeface="Times New Roman" pitchFamily="18" charset="0"/>
              </a:defRPr>
            </a:lvl7pPr>
            <a:lvl8pPr marL="3506153" indent="-233744" eaLnBrk="0" fontAlgn="base" hangingPunct="0">
              <a:spcBef>
                <a:spcPct val="0"/>
              </a:spcBef>
              <a:spcAft>
                <a:spcPct val="0"/>
              </a:spcAft>
              <a:defRPr sz="2500" b="1">
                <a:solidFill>
                  <a:srgbClr val="FF0000"/>
                </a:solidFill>
                <a:latin typeface="Times New Roman" pitchFamily="18" charset="0"/>
              </a:defRPr>
            </a:lvl8pPr>
            <a:lvl9pPr marL="3973640" indent="-233744" eaLnBrk="0" fontAlgn="base" hangingPunct="0">
              <a:spcBef>
                <a:spcPct val="0"/>
              </a:spcBef>
              <a:spcAft>
                <a:spcPct val="0"/>
              </a:spcAft>
              <a:defRPr sz="2500" b="1">
                <a:solidFill>
                  <a:srgbClr val="FF0000"/>
                </a:solidFill>
                <a:latin typeface="Times New Roman" pitchFamily="18" charset="0"/>
              </a:defRPr>
            </a:lvl9pPr>
          </a:lstStyle>
          <a:p>
            <a:pPr eaLnBrk="1" hangingPunct="1"/>
            <a:fld id="{85588462-827A-4DE2-987F-7EBFDE763961}" type="slidenum">
              <a:rPr lang="en-US" altLang="en-US" sz="1200"/>
              <a:pPr eaLnBrk="1" hangingPunct="1"/>
              <a:t>76</a:t>
            </a:fld>
            <a:endParaRPr lang="en-US" altLang="en-US" sz="120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b="1">
                <a:solidFill>
                  <a:srgbClr val="FF0000"/>
                </a:solidFill>
                <a:latin typeface="Times New Roman" pitchFamily="18" charset="0"/>
              </a:defRPr>
            </a:lvl1pPr>
            <a:lvl2pPr marL="759666" indent="-292179" eaLnBrk="0" hangingPunct="0">
              <a:defRPr sz="2500" b="1">
                <a:solidFill>
                  <a:srgbClr val="FF0000"/>
                </a:solidFill>
                <a:latin typeface="Times New Roman" pitchFamily="18" charset="0"/>
              </a:defRPr>
            </a:lvl2pPr>
            <a:lvl3pPr marL="1168718" indent="-233744" eaLnBrk="0" hangingPunct="0">
              <a:defRPr sz="2500" b="1">
                <a:solidFill>
                  <a:srgbClr val="FF0000"/>
                </a:solidFill>
                <a:latin typeface="Times New Roman" pitchFamily="18" charset="0"/>
              </a:defRPr>
            </a:lvl3pPr>
            <a:lvl4pPr marL="1636205" indent="-233744" eaLnBrk="0" hangingPunct="0">
              <a:defRPr sz="2500" b="1">
                <a:solidFill>
                  <a:srgbClr val="FF0000"/>
                </a:solidFill>
                <a:latin typeface="Times New Roman" pitchFamily="18" charset="0"/>
              </a:defRPr>
            </a:lvl4pPr>
            <a:lvl5pPr marL="2103692" indent="-233744" eaLnBrk="0" hangingPunct="0">
              <a:defRPr sz="2500" b="1">
                <a:solidFill>
                  <a:srgbClr val="FF0000"/>
                </a:solidFill>
                <a:latin typeface="Times New Roman" pitchFamily="18" charset="0"/>
              </a:defRPr>
            </a:lvl5pPr>
            <a:lvl6pPr marL="2571179" indent="-233744" eaLnBrk="0" fontAlgn="base" hangingPunct="0">
              <a:spcBef>
                <a:spcPct val="0"/>
              </a:spcBef>
              <a:spcAft>
                <a:spcPct val="0"/>
              </a:spcAft>
              <a:defRPr sz="2500" b="1">
                <a:solidFill>
                  <a:srgbClr val="FF0000"/>
                </a:solidFill>
                <a:latin typeface="Times New Roman" pitchFamily="18" charset="0"/>
              </a:defRPr>
            </a:lvl6pPr>
            <a:lvl7pPr marL="3038666" indent="-233744" eaLnBrk="0" fontAlgn="base" hangingPunct="0">
              <a:spcBef>
                <a:spcPct val="0"/>
              </a:spcBef>
              <a:spcAft>
                <a:spcPct val="0"/>
              </a:spcAft>
              <a:defRPr sz="2500" b="1">
                <a:solidFill>
                  <a:srgbClr val="FF0000"/>
                </a:solidFill>
                <a:latin typeface="Times New Roman" pitchFamily="18" charset="0"/>
              </a:defRPr>
            </a:lvl7pPr>
            <a:lvl8pPr marL="3506153" indent="-233744" eaLnBrk="0" fontAlgn="base" hangingPunct="0">
              <a:spcBef>
                <a:spcPct val="0"/>
              </a:spcBef>
              <a:spcAft>
                <a:spcPct val="0"/>
              </a:spcAft>
              <a:defRPr sz="2500" b="1">
                <a:solidFill>
                  <a:srgbClr val="FF0000"/>
                </a:solidFill>
                <a:latin typeface="Times New Roman" pitchFamily="18" charset="0"/>
              </a:defRPr>
            </a:lvl8pPr>
            <a:lvl9pPr marL="3973640" indent="-233744" eaLnBrk="0" fontAlgn="base" hangingPunct="0">
              <a:spcBef>
                <a:spcPct val="0"/>
              </a:spcBef>
              <a:spcAft>
                <a:spcPct val="0"/>
              </a:spcAft>
              <a:defRPr sz="2500" b="1">
                <a:solidFill>
                  <a:srgbClr val="FF0000"/>
                </a:solidFill>
                <a:latin typeface="Times New Roman" pitchFamily="18" charset="0"/>
              </a:defRPr>
            </a:lvl9pPr>
          </a:lstStyle>
          <a:p>
            <a:pPr eaLnBrk="1" hangingPunct="1"/>
            <a:fld id="{C8DD71A0-9AD3-46DA-BBAE-8072D3050DEA}" type="slidenum">
              <a:rPr lang="en-US" altLang="en-US" sz="1200"/>
              <a:pPr eaLnBrk="1" hangingPunct="1"/>
              <a:t>77</a:t>
            </a:fld>
            <a:endParaRPr lang="en-US" altLang="en-US" sz="120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Fair Trade</a:t>
            </a:r>
          </a:p>
          <a:p>
            <a:r>
              <a:rPr lang="en-US" sz="1200" u="sng" kern="1200" dirty="0" smtClean="0">
                <a:solidFill>
                  <a:schemeClr val="tx1"/>
                </a:solidFill>
                <a:effectLst/>
                <a:latin typeface="+mn-lt"/>
                <a:ea typeface="+mn-ea"/>
                <a:cs typeface="+mn-cs"/>
                <a:hlinkClick r:id="rId3"/>
              </a:rPr>
              <a:t>http://www.fairtradefederation.org/index.php</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http://justcreations.org/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http://www.greenamerica.org/pubs/greenpages/results.cfm?state=KY&amp;zipcode=40222&amp;distance=50&amp;proximitysort=DISTANCE</a:t>
            </a:r>
          </a:p>
          <a:p>
            <a:endParaRPr lang="en-US" dirty="0"/>
          </a:p>
        </p:txBody>
      </p:sp>
      <p:sp>
        <p:nvSpPr>
          <p:cNvPr id="4" name="Slide Number Placeholder 3"/>
          <p:cNvSpPr>
            <a:spLocks noGrp="1"/>
          </p:cNvSpPr>
          <p:nvPr>
            <p:ph type="sldNum" sz="quarter" idx="10"/>
          </p:nvPr>
        </p:nvSpPr>
        <p:spPr/>
        <p:txBody>
          <a:bodyPr/>
          <a:lstStyle/>
          <a:p>
            <a:fld id="{6E51A0CE-8891-4985-B91A-8F49BD41712F}" type="slidenum">
              <a:rPr lang="en-US" smtClean="0"/>
              <a:t>79</a:t>
            </a:fld>
            <a:endParaRPr lang="en-US"/>
          </a:p>
        </p:txBody>
      </p:sp>
    </p:spTree>
    <p:extLst>
      <p:ext uri="{BB962C8B-B14F-4D97-AF65-F5344CB8AC3E}">
        <p14:creationId xmlns:p14="http://schemas.microsoft.com/office/powerpoint/2010/main" val="301578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C0A6C9-C716-48E4-9772-E18BC22A8370}"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0A6C9-C716-48E4-9772-E18BC22A83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0A6C9-C716-48E4-9772-E18BC22A83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711866-101E-4C44-890A-F7202D21FFFA}" type="slidenum">
              <a:rPr lang="en-US"/>
              <a:pPr>
                <a:defRPr/>
              </a:pPr>
              <a:t>‹#›</a:t>
            </a:fld>
            <a:endParaRPr lang="en-US"/>
          </a:p>
        </p:txBody>
      </p:sp>
    </p:spTree>
    <p:extLst>
      <p:ext uri="{BB962C8B-B14F-4D97-AF65-F5344CB8AC3E}">
        <p14:creationId xmlns:p14="http://schemas.microsoft.com/office/powerpoint/2010/main" val="3853825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83320-ED5C-4D6F-A49E-EBC1EE30AE66}" type="slidenum">
              <a:rPr lang="en-US"/>
              <a:pPr>
                <a:defRPr/>
              </a:pPr>
              <a:t>‹#›</a:t>
            </a:fld>
            <a:endParaRPr lang="en-US"/>
          </a:p>
        </p:txBody>
      </p:sp>
    </p:spTree>
    <p:extLst>
      <p:ext uri="{BB962C8B-B14F-4D97-AF65-F5344CB8AC3E}">
        <p14:creationId xmlns:p14="http://schemas.microsoft.com/office/powerpoint/2010/main" val="1577484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0A6C9-C716-48E4-9772-E18BC22A83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C0A6C9-C716-48E4-9772-E18BC22A8370}"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C0A6C9-C716-48E4-9772-E18BC22A83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C0A6C9-C716-48E4-9772-E18BC22A8370}"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C0A6C9-C716-48E4-9772-E18BC22A83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C0A6C9-C716-48E4-9772-E18BC22A83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4114DD4-C529-4131-B644-55275FAE7640}" type="datetimeFigureOut">
              <a:rPr lang="en-US" smtClean="0"/>
              <a:t>3/25/2014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C0A6C9-C716-48E4-9772-E18BC22A83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4114DD4-C529-4131-B644-55275FAE7640}" type="datetimeFigureOut">
              <a:rPr lang="en-US" smtClean="0"/>
              <a:t>3/25/2014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C0A6C9-C716-48E4-9772-E18BC22A83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4114DD4-C529-4131-B644-55275FAE7640}" type="datetimeFigureOut">
              <a:rPr lang="en-US" smtClean="0"/>
              <a:t>3/25/2014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C0A6C9-C716-48E4-9772-E18BC22A83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ashingtonpost.com/blogs/worldviews/wp/2014/02/27/to-understand-crimea-take-a-look-back-at-its-complicated-history/"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gqsT4xnKZPg"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history.com/topics/new-deal/videos#the-new-dea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534400" cy="6553200"/>
          </a:xfrm>
        </p:spPr>
        <p:txBody>
          <a:bodyPr>
            <a:normAutofit/>
          </a:bodyPr>
          <a:lstStyle/>
          <a:p>
            <a:r>
              <a:rPr lang="en-US" dirty="0"/>
              <a:t>The swift annexation of Crimea from Ukraine by Russia is one of the biggest international incidents of recent years, with global condemnation leading to sanctions and the worrying possibility of armed conflict.</a:t>
            </a:r>
          </a:p>
          <a:p>
            <a:endParaRPr lang="en-US" dirty="0" smtClean="0"/>
          </a:p>
          <a:p>
            <a:r>
              <a:rPr lang="en-US" dirty="0" smtClean="0"/>
              <a:t>It </a:t>
            </a:r>
            <a:r>
              <a:rPr lang="en-US" dirty="0"/>
              <a:t>raises an uneasy question: Is Crimea worth it?</a:t>
            </a:r>
          </a:p>
          <a:p>
            <a:endParaRPr lang="en-US" dirty="0" smtClean="0"/>
          </a:p>
          <a:p>
            <a:r>
              <a:rPr lang="en-US" dirty="0" smtClean="0"/>
              <a:t>In </a:t>
            </a:r>
            <a:r>
              <a:rPr lang="en-US" dirty="0"/>
              <a:t>symbolic terms, it's a huge loss. The Crimean Peninsula holds an important place </a:t>
            </a:r>
            <a:r>
              <a:rPr lang="en-US" dirty="0">
                <a:hlinkClick r:id="rId2"/>
              </a:rPr>
              <a:t>in the region's history,</a:t>
            </a:r>
            <a:r>
              <a:rPr lang="en-US" dirty="0"/>
              <a:t> and the inability to prevent the region from joining Russia is a serious test of leadership for the new Ukrainian government in Kiev</a:t>
            </a:r>
            <a:r>
              <a:rPr lang="en-US" dirty="0" smtClean="0"/>
              <a:t>.</a:t>
            </a:r>
            <a:endParaRPr lang="en-US" dirty="0"/>
          </a:p>
        </p:txBody>
      </p:sp>
    </p:spTree>
    <p:extLst>
      <p:ext uri="{BB962C8B-B14F-4D97-AF65-F5344CB8AC3E}">
        <p14:creationId xmlns:p14="http://schemas.microsoft.com/office/powerpoint/2010/main" val="1145601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Primary sector</a:t>
            </a:r>
          </a:p>
          <a:p>
            <a:pPr lvl="1"/>
            <a:r>
              <a:rPr lang="en-US" dirty="0" smtClean="0"/>
              <a:t>Directly extract materials from earth (agriculture, mining, fishing, forestry)</a:t>
            </a:r>
          </a:p>
          <a:p>
            <a:r>
              <a:rPr lang="en-US" dirty="0" smtClean="0"/>
              <a:t>Secondary sector</a:t>
            </a:r>
          </a:p>
          <a:p>
            <a:pPr lvl="1"/>
            <a:r>
              <a:rPr lang="en-US" dirty="0" smtClean="0"/>
              <a:t>Manufacturers that PROCESS, TRANSFORM, ASSEMBLE, raw materials into useful products as well as industries that fabricate manufactured goods- consumer goods</a:t>
            </a:r>
          </a:p>
          <a:p>
            <a:r>
              <a:rPr lang="en-US" dirty="0" smtClean="0"/>
              <a:t>Tertiary sector</a:t>
            </a:r>
          </a:p>
          <a:p>
            <a:pPr lvl="1"/>
            <a:r>
              <a:rPr lang="en-US" dirty="0" smtClean="0"/>
              <a:t>Provisions of goods/services to people in exchange for payment (retail, banking, law, education, govt.)</a:t>
            </a:r>
            <a:endParaRPr lang="en-US" dirty="0"/>
          </a:p>
        </p:txBody>
      </p:sp>
    </p:spTree>
    <p:extLst>
      <p:ext uri="{BB962C8B-B14F-4D97-AF65-F5344CB8AC3E}">
        <p14:creationId xmlns:p14="http://schemas.microsoft.com/office/powerpoint/2010/main" val="2478216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dirty="0" smtClean="0"/>
              <a:t>JOBS!</a:t>
            </a:r>
            <a:endParaRPr lang="en-US" dirty="0"/>
          </a:p>
        </p:txBody>
      </p:sp>
      <p:sp>
        <p:nvSpPr>
          <p:cNvPr id="5" name="Text Placeholder 4"/>
          <p:cNvSpPr>
            <a:spLocks noGrp="1"/>
          </p:cNvSpPr>
          <p:nvPr>
            <p:ph type="body" idx="1"/>
          </p:nvPr>
        </p:nvSpPr>
        <p:spPr>
          <a:xfrm>
            <a:off x="1066800" y="1524000"/>
            <a:ext cx="4040188" cy="639762"/>
          </a:xfrm>
        </p:spPr>
        <p:txBody>
          <a:bodyPr/>
          <a:lstStyle/>
          <a:p>
            <a:endParaRPr lang="en-US" dirty="0"/>
          </a:p>
        </p:txBody>
      </p:sp>
      <p:sp>
        <p:nvSpPr>
          <p:cNvPr id="7" name="Text Placeholder 6"/>
          <p:cNvSpPr>
            <a:spLocks noGrp="1"/>
          </p:cNvSpPr>
          <p:nvPr>
            <p:ph type="body" sz="half" idx="3"/>
          </p:nvPr>
        </p:nvSpPr>
        <p:spPr>
          <a:xfrm>
            <a:off x="5102225" y="1545771"/>
            <a:ext cx="4041775" cy="639762"/>
          </a:xfrm>
        </p:spPr>
        <p:txBody>
          <a:bodyPr/>
          <a:lstStyle/>
          <a:p>
            <a:endParaRPr lang="en-US" dirty="0"/>
          </a:p>
        </p:txBody>
      </p:sp>
      <p:graphicFrame>
        <p:nvGraphicFramePr>
          <p:cNvPr id="10" name="Content Placeholder 9"/>
          <p:cNvGraphicFramePr>
            <a:graphicFrameLocks noGrp="1"/>
          </p:cNvGraphicFramePr>
          <p:nvPr>
            <p:ph sz="quarter" idx="2"/>
            <p:extLst>
              <p:ext uri="{D42A27DB-BD31-4B8C-83A1-F6EECF244321}">
                <p14:modId xmlns:p14="http://schemas.microsoft.com/office/powerpoint/2010/main" val="353239851"/>
              </p:ext>
            </p:extLst>
          </p:nvPr>
        </p:nvGraphicFramePr>
        <p:xfrm>
          <a:off x="533400" y="12954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sz="quarter" idx="4"/>
          </p:nvPr>
        </p:nvSpPr>
        <p:spPr>
          <a:xfrm>
            <a:off x="5089162" y="2209800"/>
            <a:ext cx="4041775" cy="3951288"/>
          </a:xfrm>
        </p:spPr>
        <p:txBody>
          <a:bodyPr/>
          <a:lstStyle/>
          <a:p>
            <a:endParaRPr lang="en-US" dirty="0"/>
          </a:p>
        </p:txBody>
      </p:sp>
      <p:sp>
        <p:nvSpPr>
          <p:cNvPr id="9" name="TextBox 8"/>
          <p:cNvSpPr txBox="1"/>
          <p:nvPr/>
        </p:nvSpPr>
        <p:spPr>
          <a:xfrm>
            <a:off x="729343" y="5483832"/>
            <a:ext cx="1297577" cy="369332"/>
          </a:xfrm>
          <a:prstGeom prst="rect">
            <a:avLst/>
          </a:prstGeom>
          <a:noFill/>
        </p:spPr>
        <p:txBody>
          <a:bodyPr wrap="square" rtlCol="0">
            <a:spAutoFit/>
          </a:bodyPr>
          <a:lstStyle/>
          <a:p>
            <a:r>
              <a:rPr lang="en-US" dirty="0" smtClean="0">
                <a:solidFill>
                  <a:srgbClr val="FF0000"/>
                </a:solidFill>
              </a:rPr>
              <a:t>Tertiary</a:t>
            </a:r>
          </a:p>
        </p:txBody>
      </p:sp>
      <p:sp>
        <p:nvSpPr>
          <p:cNvPr id="11" name="TextBox 10"/>
          <p:cNvSpPr txBox="1"/>
          <p:nvPr/>
        </p:nvSpPr>
        <p:spPr>
          <a:xfrm>
            <a:off x="762000" y="2133600"/>
            <a:ext cx="990600" cy="646331"/>
          </a:xfrm>
          <a:prstGeom prst="rect">
            <a:avLst/>
          </a:prstGeom>
          <a:noFill/>
        </p:spPr>
        <p:txBody>
          <a:bodyPr wrap="square" rtlCol="0">
            <a:spAutoFit/>
          </a:bodyPr>
          <a:lstStyle/>
          <a:p>
            <a:r>
              <a:rPr lang="en-US" dirty="0" smtClean="0">
                <a:solidFill>
                  <a:srgbClr val="FF0000"/>
                </a:solidFill>
              </a:rPr>
              <a:t>Primary</a:t>
            </a:r>
          </a:p>
          <a:p>
            <a:endParaRPr lang="en-US" dirty="0"/>
          </a:p>
        </p:txBody>
      </p:sp>
      <p:sp>
        <p:nvSpPr>
          <p:cNvPr id="12" name="TextBox 11"/>
          <p:cNvSpPr txBox="1"/>
          <p:nvPr/>
        </p:nvSpPr>
        <p:spPr>
          <a:xfrm>
            <a:off x="979714" y="3777337"/>
            <a:ext cx="1293223" cy="646331"/>
          </a:xfrm>
          <a:prstGeom prst="rect">
            <a:avLst/>
          </a:prstGeom>
          <a:noFill/>
        </p:spPr>
        <p:txBody>
          <a:bodyPr wrap="square" rtlCol="0">
            <a:spAutoFit/>
          </a:bodyPr>
          <a:lstStyle/>
          <a:p>
            <a:r>
              <a:rPr lang="en-US" dirty="0" smtClean="0">
                <a:solidFill>
                  <a:srgbClr val="FF0000"/>
                </a:solidFill>
              </a:rPr>
              <a:t>Secondary</a:t>
            </a:r>
          </a:p>
          <a:p>
            <a:endParaRPr lang="en-US" dirty="0"/>
          </a:p>
        </p:txBody>
      </p:sp>
    </p:spTree>
    <p:extLst>
      <p:ext uri="{BB962C8B-B14F-4D97-AF65-F5344CB8AC3E}">
        <p14:creationId xmlns:p14="http://schemas.microsoft.com/office/powerpoint/2010/main" val="347089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Productivity</a:t>
            </a:r>
          </a:p>
          <a:p>
            <a:pPr lvl="1"/>
            <a:r>
              <a:rPr lang="en-US" dirty="0" smtClean="0"/>
              <a:t>Value of a particular product compared to the amount of labor needed to make it (measured by value added/capita)</a:t>
            </a:r>
          </a:p>
          <a:p>
            <a:r>
              <a:rPr lang="en-US" dirty="0" smtClean="0"/>
              <a:t>Value added</a:t>
            </a:r>
          </a:p>
          <a:p>
            <a:pPr lvl="1"/>
            <a:r>
              <a:rPr lang="en-US" dirty="0" smtClean="0"/>
              <a:t>In manufacturing, it’s the gross value of the product. Cost of materials/energy to make</a:t>
            </a:r>
          </a:p>
          <a:p>
            <a:pPr lvl="1"/>
            <a:r>
              <a:rPr lang="en-US" dirty="0" smtClean="0"/>
              <a:t>USA: Value added/capita= $5, 900 (2010)</a:t>
            </a:r>
          </a:p>
          <a:p>
            <a:pPr lvl="1"/>
            <a:r>
              <a:rPr lang="en-US" dirty="0" smtClean="0"/>
              <a:t>Japan $6, 700</a:t>
            </a:r>
          </a:p>
          <a:p>
            <a:pPr lvl="1"/>
            <a:r>
              <a:rPr lang="en-US" dirty="0" smtClean="0"/>
              <a:t>China $800</a:t>
            </a:r>
          </a:p>
          <a:p>
            <a:pPr lvl="1"/>
            <a:r>
              <a:rPr lang="en-US" dirty="0" smtClean="0"/>
              <a:t>India $100</a:t>
            </a:r>
            <a:endParaRPr lang="en-US" dirty="0"/>
          </a:p>
        </p:txBody>
      </p:sp>
    </p:spTree>
    <p:extLst>
      <p:ext uri="{BB962C8B-B14F-4D97-AF65-F5344CB8AC3E}">
        <p14:creationId xmlns:p14="http://schemas.microsoft.com/office/powerpoint/2010/main" val="1966343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arn(inVertical)">
                                      <p:cBhvr>
                                        <p:cTn id="18" dur="500"/>
                                        <p:tgtEl>
                                          <p:spTgt spid="8">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arn(inVertical)">
                                      <p:cBhvr>
                                        <p:cTn id="21" dur="500"/>
                                        <p:tgtEl>
                                          <p:spTgt spid="8">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barn(inVertical)">
                                      <p:cBhvr>
                                        <p:cTn id="24" dur="500"/>
                                        <p:tgtEl>
                                          <p:spTgt spid="8">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barn(inVertical)">
                                      <p:cBhvr>
                                        <p:cTn id="27" dur="500"/>
                                        <p:tgtEl>
                                          <p:spTgt spid="8">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barn(inVertical)">
                                      <p:cBhvr>
                                        <p:cTn id="30"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Inequality</a:t>
            </a:r>
            <a:endParaRPr lang="en-US"/>
          </a:p>
        </p:txBody>
      </p:sp>
      <p:sp>
        <p:nvSpPr>
          <p:cNvPr id="3" name="Content Placeholder 2"/>
          <p:cNvSpPr>
            <a:spLocks noGrp="1"/>
          </p:cNvSpPr>
          <p:nvPr>
            <p:ph idx="1"/>
          </p:nvPr>
        </p:nvSpPr>
        <p:spPr/>
        <p:txBody>
          <a:bodyPr/>
          <a:lstStyle/>
          <a:p>
            <a:r>
              <a:rPr lang="en-US" dirty="0" smtClean="0"/>
              <a:t>Inequality adjusted HDI (IHDI)</a:t>
            </a:r>
          </a:p>
          <a:p>
            <a:r>
              <a:rPr lang="en-US" dirty="0" smtClean="0"/>
              <a:t>Indicator of development that modifies the HDI</a:t>
            </a:r>
          </a:p>
          <a:p>
            <a:r>
              <a:rPr lang="en-US" dirty="0" smtClean="0"/>
              <a:t>Account for inequalities w/in a country</a:t>
            </a:r>
          </a:p>
          <a:p>
            <a:r>
              <a:rPr lang="en-US" dirty="0" smtClean="0"/>
              <a:t>Perfect world HDI= IHDI</a:t>
            </a:r>
          </a:p>
          <a:p>
            <a:r>
              <a:rPr lang="en-US" dirty="0" smtClean="0"/>
              <a:t>Highest inequalities –sub Saharan Africa/S Asia</a:t>
            </a:r>
          </a:p>
          <a:p>
            <a:r>
              <a:rPr lang="en-US" dirty="0" smtClean="0"/>
              <a:t>U.N. lacks data on all countries</a:t>
            </a:r>
            <a:endParaRPr lang="en-US" dirty="0"/>
          </a:p>
        </p:txBody>
      </p:sp>
    </p:spTree>
    <p:extLst>
      <p:ext uri="{BB962C8B-B14F-4D97-AF65-F5344CB8AC3E}">
        <p14:creationId xmlns:p14="http://schemas.microsoft.com/office/powerpoint/2010/main" val="175602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goods</a:t>
            </a:r>
            <a:endParaRPr lang="en-US" dirty="0"/>
          </a:p>
        </p:txBody>
      </p:sp>
      <p:sp>
        <p:nvSpPr>
          <p:cNvPr id="3" name="Content Placeholder 2"/>
          <p:cNvSpPr>
            <a:spLocks noGrp="1"/>
          </p:cNvSpPr>
          <p:nvPr>
            <p:ph idx="1"/>
          </p:nvPr>
        </p:nvSpPr>
        <p:spPr/>
        <p:txBody>
          <a:bodyPr/>
          <a:lstStyle/>
          <a:p>
            <a:r>
              <a:rPr lang="en-US" dirty="0" smtClean="0"/>
              <a:t>Cell Phones</a:t>
            </a:r>
          </a:p>
          <a:p>
            <a:pPr lvl="1"/>
            <a:r>
              <a:rPr lang="en-US" dirty="0" smtClean="0"/>
              <a:t>World	800/1000ppl</a:t>
            </a:r>
          </a:p>
          <a:p>
            <a:pPr lvl="1"/>
            <a:r>
              <a:rPr lang="en-US" dirty="0" smtClean="0"/>
              <a:t>Developed 1100/1000ppl</a:t>
            </a:r>
          </a:p>
          <a:p>
            <a:pPr lvl="1"/>
            <a:r>
              <a:rPr lang="en-US" dirty="0" smtClean="0"/>
              <a:t>Developing 700/1000ppl</a:t>
            </a:r>
          </a:p>
          <a:p>
            <a:r>
              <a:rPr lang="en-US" dirty="0" smtClean="0"/>
              <a:t>Computers</a:t>
            </a:r>
          </a:p>
          <a:p>
            <a:pPr lvl="1"/>
            <a:r>
              <a:rPr lang="en-US" dirty="0" smtClean="0"/>
              <a:t>World 300/1000ppl</a:t>
            </a:r>
          </a:p>
          <a:p>
            <a:pPr lvl="1"/>
            <a:r>
              <a:rPr lang="en-US" dirty="0" smtClean="0"/>
              <a:t>Developed 700</a:t>
            </a:r>
          </a:p>
          <a:p>
            <a:pPr lvl="1"/>
            <a:r>
              <a:rPr lang="en-US" dirty="0" smtClean="0"/>
              <a:t>Developing 200</a:t>
            </a:r>
          </a:p>
          <a:p>
            <a:endParaRPr lang="en-US" dirty="0"/>
          </a:p>
        </p:txBody>
      </p:sp>
    </p:spTree>
    <p:extLst>
      <p:ext uri="{BB962C8B-B14F-4D97-AF65-F5344CB8AC3E}">
        <p14:creationId xmlns:p14="http://schemas.microsoft.com/office/powerpoint/2010/main" val="1054714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Long Healthy Life</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Good nutrition + Medical services= Measured by HDI </a:t>
            </a:r>
            <a:r>
              <a:rPr lang="en-US" u="sng" dirty="0" smtClean="0"/>
              <a:t>life expectancy at birth</a:t>
            </a:r>
          </a:p>
          <a:p>
            <a:pPr lvl="1"/>
            <a:r>
              <a:rPr lang="en-US" dirty="0" smtClean="0"/>
              <a:t>World 70 years old (Exceptions: Latin Am (75), S. Asia (65), Sub Saharan </a:t>
            </a:r>
            <a:r>
              <a:rPr lang="en-US" dirty="0" err="1" smtClean="0"/>
              <a:t>Af</a:t>
            </a:r>
            <a:r>
              <a:rPr lang="en-US" dirty="0" smtClean="0"/>
              <a:t>. (55).* In LDC youth outnumbers old 6x. What does that pop. Pyramid look like?) </a:t>
            </a:r>
          </a:p>
          <a:p>
            <a:pPr lvl="1"/>
            <a:r>
              <a:rPr lang="en-US" dirty="0" smtClean="0"/>
              <a:t>Developed 80 (IMR 99.5%)</a:t>
            </a:r>
          </a:p>
          <a:p>
            <a:pPr lvl="1"/>
            <a:r>
              <a:rPr lang="en-US" dirty="0" smtClean="0"/>
              <a:t>Developing 68 (IMR 94%)</a:t>
            </a:r>
          </a:p>
          <a:p>
            <a:pPr marL="457200" lvl="1" indent="0">
              <a:buNone/>
            </a:pPr>
            <a:endParaRPr lang="en-US" dirty="0" smtClean="0"/>
          </a:p>
          <a:p>
            <a:pPr marL="0" indent="0">
              <a:buNone/>
            </a:pPr>
            <a:r>
              <a:rPr lang="en-US" dirty="0" smtClean="0">
                <a:solidFill>
                  <a:srgbClr val="FF0000"/>
                </a:solidFill>
              </a:rPr>
              <a:t>*malnutrition, lacking meds (diarrhea), education of medical practices lacking</a:t>
            </a:r>
          </a:p>
        </p:txBody>
      </p:sp>
    </p:spTree>
    <p:extLst>
      <p:ext uri="{BB962C8B-B14F-4D97-AF65-F5344CB8AC3E}">
        <p14:creationId xmlns:p14="http://schemas.microsoft.com/office/powerpoint/2010/main" val="4038407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Access to knowledge</a:t>
            </a:r>
            <a:endParaRPr lang="en-US"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dirty="0" smtClean="0"/>
              <a:t>Leading lives of value- better jobs/higher social status</a:t>
            </a:r>
          </a:p>
          <a:p>
            <a:endParaRPr lang="en-US" dirty="0" smtClean="0"/>
          </a:p>
          <a:p>
            <a:r>
              <a:rPr lang="en-US" dirty="0" smtClean="0">
                <a:solidFill>
                  <a:srgbClr val="FF0000"/>
                </a:solidFill>
              </a:rPr>
              <a:t>Quantity</a:t>
            </a:r>
            <a:r>
              <a:rPr lang="en-US" dirty="0" smtClean="0"/>
              <a:t>- years of schooling </a:t>
            </a:r>
          </a:p>
          <a:p>
            <a:pPr lvl="1"/>
            <a:r>
              <a:rPr lang="en-US" dirty="0" smtClean="0"/>
              <a:t>Adv. World 7, MDC- 11, LDC- 6 @ age 25</a:t>
            </a:r>
          </a:p>
          <a:p>
            <a:pPr lvl="1"/>
            <a:r>
              <a:rPr lang="en-US" dirty="0" smtClean="0"/>
              <a:t>MDC 16 years @age 5 (college), LDC 11 (no H.S. graduation) </a:t>
            </a:r>
          </a:p>
          <a:p>
            <a:r>
              <a:rPr lang="en-US" dirty="0" smtClean="0">
                <a:solidFill>
                  <a:srgbClr val="FF0000"/>
                </a:solidFill>
              </a:rPr>
              <a:t>Quality</a:t>
            </a:r>
            <a:r>
              <a:rPr lang="en-US" dirty="0" smtClean="0"/>
              <a:t>- pupil/teacher ratio</a:t>
            </a:r>
          </a:p>
          <a:p>
            <a:pPr lvl="1"/>
            <a:r>
              <a:rPr lang="en-US" dirty="0" smtClean="0"/>
              <a:t>World- 24/1</a:t>
            </a:r>
          </a:p>
          <a:p>
            <a:pPr lvl="1"/>
            <a:r>
              <a:rPr lang="en-US" dirty="0" smtClean="0"/>
              <a:t>MDC- 14/1</a:t>
            </a:r>
          </a:p>
          <a:p>
            <a:pPr lvl="1"/>
            <a:r>
              <a:rPr lang="en-US" dirty="0" smtClean="0"/>
              <a:t>LDC- 26/1</a:t>
            </a:r>
          </a:p>
          <a:p>
            <a:r>
              <a:rPr lang="en-US" dirty="0" smtClean="0"/>
              <a:t>Literacy rate- % population read/write</a:t>
            </a:r>
          </a:p>
          <a:p>
            <a:pPr lvl="1"/>
            <a:r>
              <a:rPr lang="en-US" dirty="0" smtClean="0"/>
              <a:t>MCD 99%</a:t>
            </a:r>
          </a:p>
          <a:p>
            <a:pPr lvl="1"/>
            <a:r>
              <a:rPr lang="en-US" dirty="0" smtClean="0"/>
              <a:t>LDC 90% (Sub Saharan </a:t>
            </a:r>
            <a:r>
              <a:rPr lang="en-US" dirty="0" err="1" smtClean="0"/>
              <a:t>Af</a:t>
            </a:r>
            <a:r>
              <a:rPr lang="en-US" dirty="0" smtClean="0"/>
              <a:t>. 70%)</a:t>
            </a:r>
          </a:p>
          <a:p>
            <a:pPr marL="457200" lvl="1" indent="0">
              <a:buNone/>
            </a:pPr>
            <a:r>
              <a:rPr lang="en-US" dirty="0" smtClean="0"/>
              <a:t>Books in MDC languages; funding- higher % GNI, LDC, GNI lower to begin with </a:t>
            </a:r>
            <a:endParaRPr lang="en-US" dirty="0"/>
          </a:p>
        </p:txBody>
      </p:sp>
    </p:spTree>
    <p:extLst>
      <p:ext uri="{BB962C8B-B14F-4D97-AF65-F5344CB8AC3E}">
        <p14:creationId xmlns:p14="http://schemas.microsoft.com/office/powerpoint/2010/main" val="2879891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lgn="ctr"/>
            <a:r>
              <a:rPr lang="en-US" dirty="0" smtClean="0"/>
              <a:t>Regions</a:t>
            </a:r>
          </a:p>
          <a:p>
            <a:r>
              <a:rPr lang="en-US" dirty="0" smtClean="0"/>
              <a:t>SW Asia- desert/oil</a:t>
            </a:r>
          </a:p>
          <a:p>
            <a:r>
              <a:rPr lang="en-US" dirty="0" smtClean="0"/>
              <a:t>N. </a:t>
            </a:r>
            <a:r>
              <a:rPr lang="en-US" dirty="0" err="1" smtClean="0"/>
              <a:t>Af</a:t>
            </a:r>
            <a:r>
              <a:rPr lang="en-US" dirty="0" smtClean="0"/>
              <a:t>.- desert/oil</a:t>
            </a:r>
          </a:p>
          <a:p>
            <a:r>
              <a:rPr lang="en-US" dirty="0" smtClean="0"/>
              <a:t>Central Asia</a:t>
            </a:r>
          </a:p>
          <a:p>
            <a:pPr algn="ctr"/>
            <a:r>
              <a:rPr lang="en-US" dirty="0" smtClean="0"/>
              <a:t>Tension- Petroleum rich vs. lacking resources</a:t>
            </a:r>
            <a:endParaRPr lang="en-US" dirty="0"/>
          </a:p>
          <a:p>
            <a:pPr algn="ctr"/>
            <a:r>
              <a:rPr lang="en-US" dirty="0" smtClean="0"/>
              <a:t>W/in countries</a:t>
            </a:r>
          </a:p>
          <a:p>
            <a:r>
              <a:rPr lang="en-US" dirty="0" smtClean="0"/>
              <a:t>China- E coast wealth- interior </a:t>
            </a:r>
            <a:r>
              <a:rPr lang="en-US" dirty="0" err="1" smtClean="0"/>
              <a:t>Mts</a:t>
            </a:r>
            <a:r>
              <a:rPr lang="en-US" dirty="0" smtClean="0"/>
              <a:t>/desert</a:t>
            </a:r>
          </a:p>
          <a:p>
            <a:r>
              <a:rPr lang="en-US" dirty="0" smtClean="0"/>
              <a:t>Brazil- Atlantic coast wealth- Amazon…</a:t>
            </a:r>
          </a:p>
          <a:p>
            <a:r>
              <a:rPr lang="en-US" dirty="0" smtClean="0"/>
              <a:t>Mexico- US Border/Yucatan Peninsula- Beach</a:t>
            </a:r>
          </a:p>
          <a:p>
            <a:pPr marL="0" indent="0">
              <a:buNone/>
            </a:pPr>
            <a:r>
              <a:rPr lang="en-US" dirty="0" smtClean="0"/>
              <a:t>Interior manufacturing</a:t>
            </a:r>
            <a:endParaRPr lang="en-US" dirty="0"/>
          </a:p>
        </p:txBody>
      </p:sp>
    </p:spTree>
    <p:extLst>
      <p:ext uri="{BB962C8B-B14F-4D97-AF65-F5344CB8AC3E}">
        <p14:creationId xmlns:p14="http://schemas.microsoft.com/office/powerpoint/2010/main" val="1592689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What does HDI measure?</a:t>
            </a:r>
          </a:p>
          <a:p>
            <a:r>
              <a:rPr lang="en-US" dirty="0" smtClean="0"/>
              <a:t>What are its three factors?</a:t>
            </a:r>
          </a:p>
          <a:p>
            <a:endParaRPr lang="en-US" dirty="0"/>
          </a:p>
          <a:p>
            <a:r>
              <a:rPr lang="en-US" dirty="0" smtClean="0"/>
              <a:t>Note to Self- knowing each fact, a lot to remember. Knowing general trends…Asia, USA, Sub Saharan…good to know. Evidence for your FRQ</a:t>
            </a:r>
            <a:endParaRPr lang="en-US" dirty="0"/>
          </a:p>
          <a:p>
            <a:endParaRPr lang="en-US" dirty="0" smtClean="0"/>
          </a:p>
          <a:p>
            <a:r>
              <a:rPr lang="en-US" dirty="0" smtClean="0"/>
              <a:t>Level of development of each country</a:t>
            </a:r>
          </a:p>
          <a:p>
            <a:r>
              <a:rPr lang="en-US" dirty="0" smtClean="0"/>
              <a:t>Based on 3 factors</a:t>
            </a:r>
          </a:p>
          <a:p>
            <a:r>
              <a:rPr lang="en-US" dirty="0" smtClean="0"/>
              <a:t>Living, health, knowledge</a:t>
            </a:r>
            <a:endParaRPr lang="en-US" dirty="0"/>
          </a:p>
        </p:txBody>
      </p:sp>
    </p:spTree>
    <p:extLst>
      <p:ext uri="{BB962C8B-B14F-4D97-AF65-F5344CB8AC3E}">
        <p14:creationId xmlns:p14="http://schemas.microsoft.com/office/powerpoint/2010/main" val="121265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Inequality</a:t>
            </a:r>
            <a:endParaRPr lang="en-US" dirty="0"/>
          </a:p>
        </p:txBody>
      </p:sp>
      <p:sp>
        <p:nvSpPr>
          <p:cNvPr id="3" name="Content Placeholder 2"/>
          <p:cNvSpPr>
            <a:spLocks noGrp="1"/>
          </p:cNvSpPr>
          <p:nvPr>
            <p:ph idx="1"/>
          </p:nvPr>
        </p:nvSpPr>
        <p:spPr>
          <a:xfrm>
            <a:off x="152400" y="1600200"/>
            <a:ext cx="8534400" cy="4525963"/>
          </a:xfrm>
        </p:spPr>
        <p:txBody>
          <a:bodyPr>
            <a:normAutofit/>
          </a:bodyPr>
          <a:lstStyle/>
          <a:p>
            <a:r>
              <a:rPr lang="en-US" dirty="0" smtClean="0"/>
              <a:t>Cultural and legal obstacles</a:t>
            </a:r>
          </a:p>
          <a:p>
            <a:r>
              <a:rPr lang="en-US" dirty="0" smtClean="0"/>
              <a:t>NO COUNTRY EXISTS where women=men</a:t>
            </a:r>
          </a:p>
          <a:p>
            <a:pPr marL="0" indent="0">
              <a:buNone/>
            </a:pPr>
            <a:r>
              <a:rPr lang="en-US" dirty="0" smtClean="0"/>
              <a:t>Prevents countries from higher level development</a:t>
            </a:r>
          </a:p>
          <a:p>
            <a:pPr marL="0" indent="0">
              <a:buNone/>
            </a:pPr>
            <a:endParaRPr lang="en-US" dirty="0"/>
          </a:p>
          <a:p>
            <a:pPr marL="0" indent="0">
              <a:buNone/>
            </a:pPr>
            <a:r>
              <a:rPr lang="en-US" dirty="0" smtClean="0"/>
              <a:t>Gender Inequality Index (GII) [0-1.0 scale]</a:t>
            </a:r>
          </a:p>
          <a:p>
            <a:pPr marL="0" indent="0">
              <a:buNone/>
            </a:pPr>
            <a:r>
              <a:rPr lang="en-US" dirty="0" smtClean="0"/>
              <a:t>Empowerment, labor, reproductive health</a:t>
            </a:r>
          </a:p>
          <a:p>
            <a:pPr marL="0" indent="0">
              <a:buNone/>
            </a:pPr>
            <a:r>
              <a:rPr lang="en-US" dirty="0" smtClean="0"/>
              <a:t>Higher GII, greater inequality</a:t>
            </a:r>
          </a:p>
          <a:p>
            <a:pPr marL="0" indent="0">
              <a:buNone/>
            </a:pPr>
            <a:r>
              <a:rPr lang="en-US" dirty="0" smtClean="0"/>
              <a:t>10 countries in Europe have .1 = nearly equal</a:t>
            </a:r>
          </a:p>
          <a:p>
            <a:pPr marL="0" indent="0">
              <a:buNone/>
            </a:pPr>
            <a:endParaRPr lang="en-US" dirty="0"/>
          </a:p>
        </p:txBody>
      </p:sp>
    </p:spTree>
    <p:extLst>
      <p:ext uri="{BB962C8B-B14F-4D97-AF65-F5344CB8AC3E}">
        <p14:creationId xmlns:p14="http://schemas.microsoft.com/office/powerpoint/2010/main" val="1828171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32657"/>
            <a:ext cx="5721697" cy="9797691"/>
          </a:xfrm>
        </p:spPr>
      </p:pic>
    </p:spTree>
    <p:extLst>
      <p:ext uri="{BB962C8B-B14F-4D97-AF65-F5344CB8AC3E}">
        <p14:creationId xmlns:p14="http://schemas.microsoft.com/office/powerpoint/2010/main" val="477962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Empowerment</a:t>
            </a:r>
            <a:endParaRPr lang="en-US" dirty="0"/>
          </a:p>
        </p:txBody>
      </p:sp>
      <p:sp>
        <p:nvSpPr>
          <p:cNvPr id="3" name="Content Placeholder 2"/>
          <p:cNvSpPr>
            <a:spLocks noGrp="1"/>
          </p:cNvSpPr>
          <p:nvPr>
            <p:ph idx="1"/>
          </p:nvPr>
        </p:nvSpPr>
        <p:spPr/>
        <p:txBody>
          <a:bodyPr/>
          <a:lstStyle/>
          <a:p>
            <a:r>
              <a:rPr lang="en-US" dirty="0" smtClean="0"/>
              <a:t>Ability of women to achieve improvements in their own status (glass ceiling)</a:t>
            </a:r>
          </a:p>
          <a:p>
            <a:r>
              <a:rPr lang="en-US" dirty="0" smtClean="0"/>
              <a:t>Economic and political power </a:t>
            </a:r>
          </a:p>
          <a:p>
            <a:pPr lvl="1"/>
            <a:r>
              <a:rPr lang="en-US" dirty="0" smtClean="0"/>
              <a:t>% women in national legislature (Canada beats USA!!!)</a:t>
            </a:r>
          </a:p>
          <a:p>
            <a:pPr lvl="1"/>
            <a:r>
              <a:rPr lang="en-US" dirty="0" smtClean="0"/>
              <a:t>% women completed high school</a:t>
            </a:r>
          </a:p>
          <a:p>
            <a:pPr lvl="1"/>
            <a:r>
              <a:rPr lang="en-US" dirty="0" smtClean="0"/>
              <a:t>MDC- 10 boys/ 8 girls</a:t>
            </a:r>
          </a:p>
          <a:p>
            <a:pPr lvl="1"/>
            <a:r>
              <a:rPr lang="en-US" dirty="0" smtClean="0"/>
              <a:t>LDC (</a:t>
            </a:r>
            <a:r>
              <a:rPr lang="en-US" dirty="0" err="1" smtClean="0"/>
              <a:t>asia</a:t>
            </a:r>
            <a:r>
              <a:rPr lang="en-US" dirty="0" smtClean="0"/>
              <a:t>) 10 boys/5 girls</a:t>
            </a:r>
            <a:endParaRPr lang="en-US" dirty="0"/>
          </a:p>
        </p:txBody>
      </p:sp>
    </p:spTree>
    <p:extLst>
      <p:ext uri="{BB962C8B-B14F-4D97-AF65-F5344CB8AC3E}">
        <p14:creationId xmlns:p14="http://schemas.microsoft.com/office/powerpoint/2010/main" val="2382428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Content Placeholder 2"/>
          <p:cNvSpPr>
            <a:spLocks noGrp="1"/>
          </p:cNvSpPr>
          <p:nvPr>
            <p:ph idx="1"/>
          </p:nvPr>
        </p:nvSpPr>
        <p:spPr/>
        <p:txBody>
          <a:bodyPr/>
          <a:lstStyle/>
          <a:p>
            <a:r>
              <a:rPr lang="en-US" dirty="0" smtClean="0"/>
              <a:t>Use your phone…</a:t>
            </a:r>
          </a:p>
          <a:p>
            <a:r>
              <a:rPr lang="en-US" dirty="0" smtClean="0"/>
              <a:t>Name a woman Nobel prize winner…</a:t>
            </a:r>
          </a:p>
          <a:p>
            <a:r>
              <a:rPr lang="en-US" dirty="0" smtClean="0"/>
              <a:t>Supreme Ct Judge?</a:t>
            </a:r>
          </a:p>
          <a:p>
            <a:r>
              <a:rPr lang="en-US" dirty="0" smtClean="0"/>
              <a:t>Woman president?</a:t>
            </a:r>
          </a:p>
          <a:p>
            <a:r>
              <a:rPr lang="en-US" dirty="0" smtClean="0"/>
              <a:t>Political leader?</a:t>
            </a:r>
          </a:p>
          <a:p>
            <a:endParaRPr lang="en-US" dirty="0"/>
          </a:p>
        </p:txBody>
      </p:sp>
    </p:spTree>
    <p:extLst>
      <p:ext uri="{BB962C8B-B14F-4D97-AF65-F5344CB8AC3E}">
        <p14:creationId xmlns:p14="http://schemas.microsoft.com/office/powerpoint/2010/main" val="1507329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Force</a:t>
            </a:r>
            <a:endParaRPr lang="en-US" dirty="0"/>
          </a:p>
        </p:txBody>
      </p:sp>
      <p:sp>
        <p:nvSpPr>
          <p:cNvPr id="3" name="Content Placeholder 2"/>
          <p:cNvSpPr>
            <a:spLocks noGrp="1"/>
          </p:cNvSpPr>
          <p:nvPr>
            <p:ph idx="1"/>
          </p:nvPr>
        </p:nvSpPr>
        <p:spPr/>
        <p:txBody>
          <a:bodyPr/>
          <a:lstStyle/>
          <a:p>
            <a:r>
              <a:rPr lang="en-US" dirty="0" smtClean="0"/>
              <a:t>% women holding FULL TIME jobs outside the home</a:t>
            </a:r>
          </a:p>
          <a:p>
            <a:pPr lvl="1"/>
            <a:r>
              <a:rPr lang="en-US" dirty="0" smtClean="0"/>
              <a:t>MDC- 100 men/75 women</a:t>
            </a:r>
          </a:p>
          <a:p>
            <a:pPr lvl="1"/>
            <a:r>
              <a:rPr lang="en-US" dirty="0" smtClean="0"/>
              <a:t>LDC 100 men/65 women</a:t>
            </a:r>
          </a:p>
          <a:p>
            <a:r>
              <a:rPr lang="en-US" dirty="0" smtClean="0"/>
              <a:t>Sub-Saharan </a:t>
            </a:r>
            <a:r>
              <a:rPr lang="en-US" dirty="0" err="1" smtClean="0"/>
              <a:t>Af</a:t>
            </a:r>
            <a:r>
              <a:rPr lang="en-US" dirty="0" smtClean="0"/>
              <a:t>. Low HDI-highest ration 100 men/77 women agricultural/service industries- worlds highest fertility rates</a:t>
            </a:r>
            <a:endParaRPr lang="en-US" dirty="0"/>
          </a:p>
        </p:txBody>
      </p:sp>
    </p:spTree>
    <p:extLst>
      <p:ext uri="{BB962C8B-B14F-4D97-AF65-F5344CB8AC3E}">
        <p14:creationId xmlns:p14="http://schemas.microsoft.com/office/powerpoint/2010/main" val="3329840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a:t>
            </a:r>
            <a:endParaRPr lang="en-US" dirty="0"/>
          </a:p>
        </p:txBody>
      </p:sp>
      <p:sp>
        <p:nvSpPr>
          <p:cNvPr id="3" name="Content Placeholder 2"/>
          <p:cNvSpPr>
            <a:spLocks noGrp="1"/>
          </p:cNvSpPr>
          <p:nvPr>
            <p:ph idx="1"/>
          </p:nvPr>
        </p:nvSpPr>
        <p:spPr>
          <a:xfrm>
            <a:off x="457200" y="1600200"/>
            <a:ext cx="8458200" cy="4953000"/>
          </a:xfrm>
        </p:spPr>
        <p:txBody>
          <a:bodyPr>
            <a:normAutofit fontScale="92500" lnSpcReduction="20000"/>
          </a:bodyPr>
          <a:lstStyle/>
          <a:p>
            <a:pPr marL="0" indent="0">
              <a:buNone/>
            </a:pPr>
            <a:r>
              <a:rPr lang="en-US" u="sng" dirty="0" smtClean="0"/>
              <a:t>Maternal mortality rate (MMR</a:t>
            </a:r>
            <a:r>
              <a:rPr lang="en-US" dirty="0" smtClean="0"/>
              <a:t>)- # women die giving birth/100,000 live births</a:t>
            </a:r>
          </a:p>
          <a:p>
            <a:pPr lvl="1"/>
            <a:r>
              <a:rPr lang="en-US" dirty="0" smtClean="0"/>
              <a:t>MDC- 15/100,000</a:t>
            </a:r>
          </a:p>
          <a:p>
            <a:pPr lvl="1"/>
            <a:r>
              <a:rPr lang="en-US" dirty="0" smtClean="0"/>
              <a:t>LDC 140/100,000</a:t>
            </a:r>
          </a:p>
          <a:p>
            <a:pPr marL="0" indent="0">
              <a:buNone/>
            </a:pPr>
            <a:r>
              <a:rPr lang="en-US" dirty="0" smtClean="0"/>
              <a:t>UGH!!! 150,000 moms, 1.6 million kids, 1</a:t>
            </a:r>
            <a:r>
              <a:rPr lang="en-US" baseline="30000" dirty="0" smtClean="0"/>
              <a:t>st</a:t>
            </a:r>
            <a:r>
              <a:rPr lang="en-US" dirty="0" smtClean="0"/>
              <a:t> 48hrs.</a:t>
            </a:r>
          </a:p>
          <a:p>
            <a:pPr marL="0" indent="0">
              <a:buNone/>
            </a:pPr>
            <a:endParaRPr lang="en-US" dirty="0"/>
          </a:p>
          <a:p>
            <a:pPr marL="0" indent="0">
              <a:buNone/>
            </a:pPr>
            <a:r>
              <a:rPr lang="en-US" u="sng" dirty="0" smtClean="0"/>
              <a:t>Adolescent fertility rate: </a:t>
            </a:r>
            <a:r>
              <a:rPr lang="en-US" dirty="0" smtClean="0"/>
              <a:t>#births/1000 women 15-19</a:t>
            </a:r>
          </a:p>
          <a:p>
            <a:pPr marL="0" indent="0">
              <a:buNone/>
            </a:pPr>
            <a:r>
              <a:rPr lang="en-US" dirty="0" smtClean="0"/>
              <a:t>	MDC- 20/1000</a:t>
            </a:r>
          </a:p>
          <a:p>
            <a:pPr marL="0" indent="0">
              <a:buNone/>
            </a:pPr>
            <a:r>
              <a:rPr lang="en-US" dirty="0" smtClean="0"/>
              <a:t>	LDC 60/1000</a:t>
            </a:r>
          </a:p>
          <a:p>
            <a:r>
              <a:rPr lang="en-US" dirty="0" smtClean="0"/>
              <a:t>Lowest Europe 8/1000- contraceptives</a:t>
            </a:r>
          </a:p>
          <a:p>
            <a:r>
              <a:rPr lang="en-US" dirty="0" smtClean="0"/>
              <a:t>Sub Saharan </a:t>
            </a:r>
            <a:r>
              <a:rPr lang="en-US" dirty="0" err="1" smtClean="0"/>
              <a:t>Af</a:t>
            </a:r>
            <a:r>
              <a:rPr lang="en-US" dirty="0" smtClean="0"/>
              <a:t>. 100+/1000 only 10% contraceptives</a:t>
            </a:r>
            <a:endParaRPr lang="en-US" dirty="0"/>
          </a:p>
        </p:txBody>
      </p:sp>
    </p:spTree>
    <p:extLst>
      <p:ext uri="{BB962C8B-B14F-4D97-AF65-F5344CB8AC3E}">
        <p14:creationId xmlns:p14="http://schemas.microsoft.com/office/powerpoint/2010/main" val="2137736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1990s Gender Inequality improves Worldwide!</a:t>
            </a:r>
            <a:endParaRPr lang="en-US" dirty="0"/>
          </a:p>
        </p:txBody>
      </p:sp>
      <p:sp>
        <p:nvSpPr>
          <p:cNvPr id="3" name="Content Placeholder 2"/>
          <p:cNvSpPr>
            <a:spLocks noGrp="1"/>
          </p:cNvSpPr>
          <p:nvPr>
            <p:ph idx="1"/>
          </p:nvPr>
        </p:nvSpPr>
        <p:spPr/>
        <p:txBody>
          <a:bodyPr/>
          <a:lstStyle/>
          <a:p>
            <a:r>
              <a:rPr lang="en-US" dirty="0" smtClean="0"/>
              <a:t>USA HDI 4</a:t>
            </a:r>
            <a:r>
              <a:rPr lang="en-US" baseline="30000" dirty="0" smtClean="0"/>
              <a:t>th</a:t>
            </a:r>
            <a:r>
              <a:rPr lang="en-US" dirty="0" smtClean="0"/>
              <a:t> in world rank</a:t>
            </a:r>
          </a:p>
          <a:p>
            <a:pPr lvl="2"/>
            <a:r>
              <a:rPr lang="en-US" dirty="0" smtClean="0"/>
              <a:t>GII	47</a:t>
            </a:r>
            <a:r>
              <a:rPr lang="en-US" baseline="30000" dirty="0" smtClean="0"/>
              <a:t>th</a:t>
            </a:r>
            <a:r>
              <a:rPr lang="en-US" dirty="0" smtClean="0"/>
              <a:t> world rank</a:t>
            </a:r>
          </a:p>
          <a:p>
            <a:pPr lvl="2"/>
            <a:endParaRPr lang="en-US" dirty="0"/>
          </a:p>
          <a:p>
            <a:pPr lvl="2"/>
            <a:endParaRPr lang="en-US" dirty="0" smtClean="0"/>
          </a:p>
          <a:p>
            <a:pPr lvl="2"/>
            <a:r>
              <a:rPr lang="en-US" dirty="0" smtClean="0"/>
              <a:t>Why? 1) reproductive rights</a:t>
            </a:r>
          </a:p>
          <a:p>
            <a:pPr lvl="4"/>
            <a:r>
              <a:rPr lang="en-US" dirty="0" smtClean="0"/>
              <a:t>2) women in government</a:t>
            </a:r>
          </a:p>
        </p:txBody>
      </p:sp>
    </p:spTree>
    <p:extLst>
      <p:ext uri="{BB962C8B-B14F-4D97-AF65-F5344CB8AC3E}">
        <p14:creationId xmlns:p14="http://schemas.microsoft.com/office/powerpoint/2010/main" val="4183293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The GII is.299 in the USA and .140 in Canada</a:t>
            </a:r>
          </a:p>
          <a:p>
            <a:pPr marL="0" indent="0">
              <a:buNone/>
            </a:pPr>
            <a:r>
              <a:rPr lang="en-US" dirty="0" smtClean="0"/>
              <a:t>Which has the greater inequality? </a:t>
            </a:r>
          </a:p>
          <a:p>
            <a:pPr marL="0" indent="0">
              <a:buNone/>
            </a:pPr>
            <a:r>
              <a:rPr lang="en-US" dirty="0" smtClean="0"/>
              <a:t>What does the Gender Inequality Index (GII) measure?</a:t>
            </a:r>
          </a:p>
          <a:p>
            <a:pPr marL="0" indent="0">
              <a:buNone/>
            </a:pPr>
            <a:r>
              <a:rPr lang="en-US" dirty="0" smtClean="0"/>
              <a:t>GII is based on 3 factors, what are they?</a:t>
            </a:r>
          </a:p>
          <a:p>
            <a:pPr marL="0" indent="0">
              <a:buNone/>
            </a:pPr>
            <a:endParaRPr lang="en-US" dirty="0"/>
          </a:p>
          <a:p>
            <a:pPr marL="0" indent="0">
              <a:buNone/>
            </a:pPr>
            <a:r>
              <a:rPr lang="en-US" dirty="0" smtClean="0"/>
              <a:t>USA- Canada closer to 0</a:t>
            </a:r>
          </a:p>
          <a:p>
            <a:pPr marL="0" indent="0">
              <a:buNone/>
            </a:pPr>
            <a:r>
              <a:rPr lang="en-US" dirty="0" smtClean="0"/>
              <a:t>Extent of inequality between men/women</a:t>
            </a:r>
          </a:p>
          <a:p>
            <a:pPr marL="0" indent="0">
              <a:buNone/>
            </a:pPr>
            <a:r>
              <a:rPr lang="en-US" dirty="0" smtClean="0"/>
              <a:t>Empowerment, labor force participation, reproductive health</a:t>
            </a:r>
            <a:endParaRPr lang="en-US" dirty="0"/>
          </a:p>
        </p:txBody>
      </p:sp>
    </p:spTree>
    <p:extLst>
      <p:ext uri="{BB962C8B-B14F-4D97-AF65-F5344CB8AC3E}">
        <p14:creationId xmlns:p14="http://schemas.microsoft.com/office/powerpoint/2010/main" val="3168623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p:txBody>
          <a:bodyPr/>
          <a:lstStyle/>
          <a:p>
            <a:r>
              <a:rPr lang="en-US" dirty="0" smtClean="0"/>
              <a:t>Development is based on low cost energy</a:t>
            </a:r>
          </a:p>
          <a:p>
            <a:pPr lvl="1"/>
            <a:r>
              <a:rPr lang="en-US" dirty="0" smtClean="0"/>
              <a:t>Produce food, run factories, AC/Heat, transport </a:t>
            </a:r>
            <a:r>
              <a:rPr lang="en-US" dirty="0" err="1" smtClean="0"/>
              <a:t>ppl</a:t>
            </a:r>
            <a:r>
              <a:rPr lang="en-US" dirty="0" smtClean="0"/>
              <a:t> and goods </a:t>
            </a:r>
            <a:endParaRPr lang="en-US" dirty="0"/>
          </a:p>
        </p:txBody>
      </p:sp>
      <p:graphicFrame>
        <p:nvGraphicFramePr>
          <p:cNvPr id="4" name="Diagram 3"/>
          <p:cNvGraphicFramePr/>
          <p:nvPr>
            <p:extLst>
              <p:ext uri="{D42A27DB-BD31-4B8C-83A1-F6EECF244321}">
                <p14:modId xmlns:p14="http://schemas.microsoft.com/office/powerpoint/2010/main" val="3490077794"/>
              </p:ext>
            </p:extLst>
          </p:nvPr>
        </p:nvGraphicFramePr>
        <p:xfrm>
          <a:off x="3048000" y="279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877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and Demand</a:t>
            </a:r>
            <a:endParaRPr lang="en-US" dirty="0"/>
          </a:p>
        </p:txBody>
      </p:sp>
      <p:sp>
        <p:nvSpPr>
          <p:cNvPr id="4" name="Content Placeholder 3"/>
          <p:cNvSpPr>
            <a:spLocks noGrp="1"/>
          </p:cNvSpPr>
          <p:nvPr>
            <p:ph sz="half" idx="1"/>
          </p:nvPr>
        </p:nvSpPr>
        <p:spPr/>
        <p:txBody>
          <a:bodyPr/>
          <a:lstStyle/>
          <a:p>
            <a:r>
              <a:rPr lang="en-US" dirty="0" smtClean="0"/>
              <a:t>Quantity of something producers have available for sale</a:t>
            </a:r>
            <a:endParaRPr lang="en-US" dirty="0"/>
          </a:p>
        </p:txBody>
      </p:sp>
      <p:sp>
        <p:nvSpPr>
          <p:cNvPr id="5" name="Content Placeholder 4"/>
          <p:cNvSpPr>
            <a:spLocks noGrp="1"/>
          </p:cNvSpPr>
          <p:nvPr>
            <p:ph sz="half" idx="2"/>
          </p:nvPr>
        </p:nvSpPr>
        <p:spPr/>
        <p:txBody>
          <a:bodyPr/>
          <a:lstStyle/>
          <a:p>
            <a:r>
              <a:rPr lang="en-US" dirty="0" smtClean="0"/>
              <a:t>Quantity consumers </a:t>
            </a:r>
            <a:r>
              <a:rPr lang="en-US" u="sng" dirty="0" smtClean="0"/>
              <a:t>willing/able</a:t>
            </a:r>
            <a:r>
              <a:rPr lang="en-US" dirty="0" smtClean="0"/>
              <a:t> to buy</a:t>
            </a:r>
            <a:endParaRPr lang="en-US" dirty="0"/>
          </a:p>
        </p:txBody>
      </p:sp>
    </p:spTree>
    <p:extLst>
      <p:ext uri="{BB962C8B-B14F-4D97-AF65-F5344CB8AC3E}">
        <p14:creationId xmlns:p14="http://schemas.microsoft.com/office/powerpoint/2010/main" val="1294275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a:t>
            </a:r>
            <a:r>
              <a:rPr lang="en-US" baseline="30000" dirty="0" smtClean="0"/>
              <a:t>th</a:t>
            </a:r>
            <a:r>
              <a:rPr lang="en-US" dirty="0" smtClean="0"/>
              <a:t> Earth’s energy- fossil fuels</a:t>
            </a:r>
            <a:endParaRPr lang="en-US" dirty="0"/>
          </a:p>
        </p:txBody>
      </p:sp>
      <p:sp>
        <p:nvSpPr>
          <p:cNvPr id="3" name="Content Placeholder 2"/>
          <p:cNvSpPr>
            <a:spLocks noGrp="1"/>
          </p:cNvSpPr>
          <p:nvPr>
            <p:ph sz="half" idx="1"/>
          </p:nvPr>
        </p:nvSpPr>
        <p:spPr/>
        <p:txBody>
          <a:bodyPr/>
          <a:lstStyle/>
          <a:p>
            <a:r>
              <a:rPr lang="en-US" dirty="0" smtClean="0"/>
              <a:t>Coal- N Am. Europe</a:t>
            </a:r>
          </a:p>
          <a:p>
            <a:r>
              <a:rPr lang="en-US" dirty="0" smtClean="0"/>
              <a:t>Petroleum- 1859 (20</a:t>
            </a:r>
            <a:r>
              <a:rPr lang="en-US" baseline="30000" dirty="0" smtClean="0"/>
              <a:t>th</a:t>
            </a:r>
            <a:r>
              <a:rPr lang="en-US" dirty="0" smtClean="0"/>
              <a:t> century car)</a:t>
            </a:r>
          </a:p>
          <a:p>
            <a:r>
              <a:rPr lang="en-US" dirty="0" smtClean="0"/>
              <a:t>Natural gas- captured with petroleum</a:t>
            </a:r>
            <a:endParaRPr lang="en-US" dirty="0"/>
          </a:p>
        </p:txBody>
      </p:sp>
      <p:sp>
        <p:nvSpPr>
          <p:cNvPr id="4" name="Content Placeholder 3"/>
          <p:cNvSpPr>
            <a:spLocks noGrp="1"/>
          </p:cNvSpPr>
          <p:nvPr>
            <p:ph sz="half" idx="2"/>
          </p:nvPr>
        </p:nvSpPr>
        <p:spPr/>
        <p:txBody>
          <a:bodyPr/>
          <a:lstStyle/>
          <a:p>
            <a:r>
              <a:rPr lang="en-US" dirty="0" smtClean="0"/>
              <a:t>How do we get fossil fuels?</a:t>
            </a:r>
          </a:p>
          <a:p>
            <a:r>
              <a:rPr lang="en-US" dirty="0" smtClean="0"/>
              <a:t>Residue of plants/animals buried millions of years ago</a:t>
            </a:r>
          </a:p>
          <a:p>
            <a:r>
              <a:rPr lang="en-US" dirty="0" smtClean="0"/>
              <a:t>Sediment, intense pressure + chemical reaction BOOM!</a:t>
            </a:r>
            <a:endParaRPr lang="en-US" dirty="0"/>
          </a:p>
        </p:txBody>
      </p:sp>
    </p:spTree>
    <p:extLst>
      <p:ext uri="{BB962C8B-B14F-4D97-AF65-F5344CB8AC3E}">
        <p14:creationId xmlns:p14="http://schemas.microsoft.com/office/powerpoint/2010/main" val="4195966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Inequalities</a:t>
            </a:r>
            <a:endParaRPr lang="en-US" dirty="0"/>
          </a:p>
        </p:txBody>
      </p:sp>
      <p:sp>
        <p:nvSpPr>
          <p:cNvPr id="5" name="Text Placeholder 4"/>
          <p:cNvSpPr>
            <a:spLocks noGrp="1"/>
          </p:cNvSpPr>
          <p:nvPr>
            <p:ph type="body" idx="1"/>
          </p:nvPr>
        </p:nvSpPr>
        <p:spPr/>
        <p:txBody>
          <a:bodyPr/>
          <a:lstStyle/>
          <a:p>
            <a:r>
              <a:rPr lang="en-US" dirty="0" smtClean="0"/>
              <a:t>Demand MDC </a:t>
            </a:r>
            <a:endParaRPr lang="en-US" dirty="0"/>
          </a:p>
        </p:txBody>
      </p:sp>
      <p:sp>
        <p:nvSpPr>
          <p:cNvPr id="7" name="Text Placeholder 6"/>
          <p:cNvSpPr>
            <a:spLocks noGrp="1"/>
          </p:cNvSpPr>
          <p:nvPr>
            <p:ph type="body" sz="half" idx="3"/>
          </p:nvPr>
        </p:nvSpPr>
        <p:spPr/>
        <p:txBody>
          <a:bodyPr/>
          <a:lstStyle/>
          <a:p>
            <a:r>
              <a:rPr lang="en-US" dirty="0" smtClean="0"/>
              <a:t>Supply LDC</a:t>
            </a:r>
            <a:endParaRPr lang="en-US" dirty="0"/>
          </a:p>
        </p:txBody>
      </p:sp>
      <p:sp>
        <p:nvSpPr>
          <p:cNvPr id="6" name="Content Placeholder 5"/>
          <p:cNvSpPr>
            <a:spLocks noGrp="1"/>
          </p:cNvSpPr>
          <p:nvPr>
            <p:ph sz="quarter" idx="2"/>
          </p:nvPr>
        </p:nvSpPr>
        <p:spPr/>
        <p:txBody>
          <a:bodyPr>
            <a:normAutofit fontScale="92500" lnSpcReduction="20000"/>
          </a:bodyPr>
          <a:lstStyle/>
          <a:p>
            <a:r>
              <a:rPr lang="en-US" dirty="0" smtClean="0"/>
              <a:t>½ world energy consumed</a:t>
            </a:r>
          </a:p>
          <a:p>
            <a:endParaRPr lang="en-US" dirty="0"/>
          </a:p>
          <a:p>
            <a:r>
              <a:rPr lang="en-US" dirty="0" smtClean="0"/>
              <a:t>Less population in MDC so…per capita consumption 3x that of LDC</a:t>
            </a:r>
          </a:p>
          <a:p>
            <a:endParaRPr lang="en-US" dirty="0"/>
          </a:p>
          <a:p>
            <a:r>
              <a:rPr lang="en-US" dirty="0" smtClean="0"/>
              <a:t>Business- coal, </a:t>
            </a:r>
            <a:r>
              <a:rPr lang="en-US" dirty="0" err="1" smtClean="0"/>
              <a:t>nat</a:t>
            </a:r>
            <a:r>
              <a:rPr lang="en-US" dirty="0" smtClean="0"/>
              <a:t> gas, pet.</a:t>
            </a:r>
          </a:p>
          <a:p>
            <a:r>
              <a:rPr lang="en-US" dirty="0" smtClean="0"/>
              <a:t>Home-</a:t>
            </a:r>
            <a:r>
              <a:rPr lang="en-US" dirty="0" err="1" smtClean="0"/>
              <a:t>nat</a:t>
            </a:r>
            <a:r>
              <a:rPr lang="en-US" dirty="0" smtClean="0"/>
              <a:t> gas., pet. (heat/h20)</a:t>
            </a:r>
          </a:p>
          <a:p>
            <a:r>
              <a:rPr lang="en-US" dirty="0" smtClean="0"/>
              <a:t>Transportation- pet, subway/streetcar- coal generated electricity </a:t>
            </a:r>
            <a:endParaRPr lang="en-US" dirty="0"/>
          </a:p>
        </p:txBody>
      </p:sp>
      <p:sp>
        <p:nvSpPr>
          <p:cNvPr id="8" name="Content Placeholder 7"/>
          <p:cNvSpPr>
            <a:spLocks noGrp="1"/>
          </p:cNvSpPr>
          <p:nvPr>
            <p:ph sz="quarter" idx="4"/>
          </p:nvPr>
        </p:nvSpPr>
        <p:spPr/>
        <p:txBody>
          <a:bodyPr/>
          <a:lstStyle/>
          <a:p>
            <a:r>
              <a:rPr lang="en-US" dirty="0" smtClean="0"/>
              <a:t>Disproportionate!!!</a:t>
            </a:r>
            <a:endParaRPr lang="en-US" dirty="0"/>
          </a:p>
        </p:txBody>
      </p:sp>
    </p:spTree>
    <p:extLst>
      <p:ext uri="{BB962C8B-B14F-4D97-AF65-F5344CB8AC3E}">
        <p14:creationId xmlns:p14="http://schemas.microsoft.com/office/powerpoint/2010/main" val="1522861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9 Development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2658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a:t>
            </a:r>
            <a:endParaRPr lang="en-US" dirty="0"/>
          </a:p>
        </p:txBody>
      </p:sp>
      <p:sp>
        <p:nvSpPr>
          <p:cNvPr id="7" name="Content Placeholder 6"/>
          <p:cNvSpPr>
            <a:spLocks noGrp="1"/>
          </p:cNvSpPr>
          <p:nvPr>
            <p:ph idx="1"/>
          </p:nvPr>
        </p:nvSpPr>
        <p:spPr/>
        <p:txBody>
          <a:bodyPr/>
          <a:lstStyle/>
          <a:p>
            <a:r>
              <a:rPr lang="en-US" dirty="0" smtClean="0"/>
              <a:t>Figure 9-26 which energy source increased most rapidly in USA in 20</a:t>
            </a:r>
            <a:r>
              <a:rPr lang="en-US" baseline="30000" dirty="0" smtClean="0"/>
              <a:t>th</a:t>
            </a:r>
            <a:r>
              <a:rPr lang="en-US" dirty="0" smtClean="0"/>
              <a:t> century?</a:t>
            </a:r>
            <a:endParaRPr lang="en-US" dirty="0"/>
          </a:p>
        </p:txBody>
      </p:sp>
    </p:spTree>
    <p:extLst>
      <p:ext uri="{BB962C8B-B14F-4D97-AF65-F5344CB8AC3E}">
        <p14:creationId xmlns:p14="http://schemas.microsoft.com/office/powerpoint/2010/main" val="1506914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Fossil Fuels</a:t>
            </a:r>
            <a:endParaRPr lang="en-US" dirty="0"/>
          </a:p>
        </p:txBody>
      </p:sp>
      <p:sp>
        <p:nvSpPr>
          <p:cNvPr id="3" name="Content Placeholder 2"/>
          <p:cNvSpPr>
            <a:spLocks noGrp="1"/>
          </p:cNvSpPr>
          <p:nvPr>
            <p:ph idx="1"/>
          </p:nvPr>
        </p:nvSpPr>
        <p:spPr>
          <a:xfrm>
            <a:off x="228600" y="1600200"/>
            <a:ext cx="8839200" cy="4525963"/>
          </a:xfrm>
        </p:spPr>
        <p:txBody>
          <a:bodyPr>
            <a:normAutofit/>
          </a:bodyPr>
          <a:lstStyle/>
          <a:p>
            <a:r>
              <a:rPr lang="en-US" dirty="0" smtClean="0"/>
              <a:t>Coal-tropical locations-mid latitude-China!</a:t>
            </a:r>
          </a:p>
          <a:p>
            <a:r>
              <a:rPr lang="en-US" dirty="0" smtClean="0"/>
              <a:t>Petroleum- seafloor- Russia/Saudi Arabia</a:t>
            </a:r>
          </a:p>
          <a:p>
            <a:r>
              <a:rPr lang="en-US" dirty="0" smtClean="0"/>
              <a:t>Natural Gas- seafloor- Russia/SW Asia, USA- TX, OK, Appalachian Mts.</a:t>
            </a:r>
          </a:p>
          <a:p>
            <a:endParaRPr lang="en-US" dirty="0"/>
          </a:p>
          <a:p>
            <a:r>
              <a:rPr lang="en-US" dirty="0" smtClean="0"/>
              <a:t>Measured in quad-quadrillion, BTU-British Thermal Units</a:t>
            </a:r>
          </a:p>
          <a:p>
            <a:r>
              <a:rPr lang="en-US" dirty="0" smtClean="0"/>
              <a:t>1 quad BTU= 8 million US gallons- 500,000 gas tanks</a:t>
            </a:r>
            <a:endParaRPr lang="en-US" dirty="0"/>
          </a:p>
        </p:txBody>
      </p:sp>
    </p:spTree>
    <p:extLst>
      <p:ext uri="{BB962C8B-B14F-4D97-AF65-F5344CB8AC3E}">
        <p14:creationId xmlns:p14="http://schemas.microsoft.com/office/powerpoint/2010/main" val="397658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SKILLS!</a:t>
            </a:r>
            <a:endParaRPr lang="en-US" dirty="0"/>
          </a:p>
        </p:txBody>
      </p:sp>
      <p:sp>
        <p:nvSpPr>
          <p:cNvPr id="3" name="Content Placeholder 2"/>
          <p:cNvSpPr>
            <a:spLocks noGrp="1"/>
          </p:cNvSpPr>
          <p:nvPr>
            <p:ph idx="1"/>
          </p:nvPr>
        </p:nvSpPr>
        <p:spPr/>
        <p:txBody>
          <a:bodyPr/>
          <a:lstStyle/>
          <a:p>
            <a:r>
              <a:rPr lang="en-US" dirty="0" smtClean="0"/>
              <a:t>Which country produces 20 quad BTU all 3 fossil fuels?</a:t>
            </a:r>
            <a:endParaRPr lang="en-US" dirty="0"/>
          </a:p>
        </p:txBody>
      </p:sp>
    </p:spTree>
    <p:extLst>
      <p:ext uri="{BB962C8B-B14F-4D97-AF65-F5344CB8AC3E}">
        <p14:creationId xmlns:p14="http://schemas.microsoft.com/office/powerpoint/2010/main" val="289892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is left?</a:t>
            </a:r>
            <a:br>
              <a:rPr lang="en-US" dirty="0" smtClean="0"/>
            </a:br>
            <a:r>
              <a:rPr lang="en-US" sz="2200" dirty="0" smtClean="0"/>
              <a:t>Unknown- technology and skills below the Earth’s surface needed…</a:t>
            </a:r>
            <a:endParaRPr lang="en-US" sz="2200" dirty="0"/>
          </a:p>
        </p:txBody>
      </p:sp>
      <p:sp>
        <p:nvSpPr>
          <p:cNvPr id="5" name="Text Placeholder 4"/>
          <p:cNvSpPr>
            <a:spLocks noGrp="1"/>
          </p:cNvSpPr>
          <p:nvPr>
            <p:ph type="body" idx="1"/>
          </p:nvPr>
        </p:nvSpPr>
        <p:spPr/>
        <p:txBody>
          <a:bodyPr/>
          <a:lstStyle/>
          <a:p>
            <a:r>
              <a:rPr lang="en-US" dirty="0" smtClean="0"/>
              <a:t>Proven Reserve</a:t>
            </a:r>
            <a:endParaRPr lang="en-US" dirty="0"/>
          </a:p>
        </p:txBody>
      </p:sp>
      <p:sp>
        <p:nvSpPr>
          <p:cNvPr id="7" name="Text Placeholder 6"/>
          <p:cNvSpPr>
            <a:spLocks noGrp="1"/>
          </p:cNvSpPr>
          <p:nvPr>
            <p:ph type="body" sz="half" idx="3"/>
          </p:nvPr>
        </p:nvSpPr>
        <p:spPr>
          <a:xfrm>
            <a:off x="4604657" y="1295400"/>
            <a:ext cx="4041775" cy="639762"/>
          </a:xfrm>
        </p:spPr>
        <p:txBody>
          <a:bodyPr/>
          <a:lstStyle/>
          <a:p>
            <a:r>
              <a:rPr lang="en-US" dirty="0" smtClean="0"/>
              <a:t>Potential Reserves</a:t>
            </a:r>
            <a:endParaRPr lang="en-US" dirty="0"/>
          </a:p>
        </p:txBody>
      </p:sp>
      <p:sp>
        <p:nvSpPr>
          <p:cNvPr id="6" name="Content Placeholder 5"/>
          <p:cNvSpPr>
            <a:spLocks noGrp="1"/>
          </p:cNvSpPr>
          <p:nvPr>
            <p:ph sz="quarter" idx="2"/>
          </p:nvPr>
        </p:nvSpPr>
        <p:spPr/>
        <p:txBody>
          <a:bodyPr>
            <a:normAutofit fontScale="85000" lnSpcReduction="20000"/>
          </a:bodyPr>
          <a:lstStyle/>
          <a:p>
            <a:r>
              <a:rPr lang="en-US" dirty="0" smtClean="0"/>
              <a:t>Supply of energy remaining in deposits that have been discovered</a:t>
            </a:r>
          </a:p>
          <a:p>
            <a:endParaRPr lang="en-US" dirty="0"/>
          </a:p>
          <a:p>
            <a:pPr marL="0" indent="0" algn="ctr">
              <a:buNone/>
            </a:pPr>
            <a:r>
              <a:rPr lang="en-US" dirty="0" smtClean="0"/>
              <a:t>@ current demands</a:t>
            </a:r>
          </a:p>
          <a:p>
            <a:r>
              <a:rPr lang="en-US" dirty="0" smtClean="0"/>
              <a:t>Coal- 131 years</a:t>
            </a:r>
          </a:p>
          <a:p>
            <a:pPr lvl="1"/>
            <a:r>
              <a:rPr lang="en-US" dirty="0" smtClean="0"/>
              <a:t>Russia, China, ¼ USA</a:t>
            </a:r>
          </a:p>
          <a:p>
            <a:r>
              <a:rPr lang="en-US" dirty="0" smtClean="0"/>
              <a:t>Nat gas- 49 years</a:t>
            </a:r>
          </a:p>
          <a:p>
            <a:pPr lvl="1"/>
            <a:r>
              <a:rPr lang="en-US" dirty="0" smtClean="0"/>
              <a:t>60% Russia, Iran Qatar, less 10% USA</a:t>
            </a:r>
          </a:p>
          <a:p>
            <a:r>
              <a:rPr lang="en-US" dirty="0" smtClean="0"/>
              <a:t>Pet. – 43 years</a:t>
            </a:r>
          </a:p>
          <a:p>
            <a:pPr lvl="1"/>
            <a:r>
              <a:rPr lang="en-US" dirty="0" smtClean="0"/>
              <a:t>SW Asia, N. AF. Central Asia, Saudi Arabia, Canada</a:t>
            </a:r>
          </a:p>
          <a:p>
            <a:endParaRPr lang="en-US" dirty="0"/>
          </a:p>
        </p:txBody>
      </p:sp>
      <p:sp>
        <p:nvSpPr>
          <p:cNvPr id="8" name="Content Placeholder 7"/>
          <p:cNvSpPr>
            <a:spLocks noGrp="1"/>
          </p:cNvSpPr>
          <p:nvPr>
            <p:ph sz="quarter" idx="4"/>
          </p:nvPr>
        </p:nvSpPr>
        <p:spPr>
          <a:xfrm>
            <a:off x="4645025" y="1905001"/>
            <a:ext cx="4422775" cy="4191000"/>
          </a:xfrm>
        </p:spPr>
        <p:txBody>
          <a:bodyPr>
            <a:normAutofit fontScale="70000" lnSpcReduction="20000"/>
          </a:bodyPr>
          <a:lstStyle/>
          <a:p>
            <a:r>
              <a:rPr lang="en-US" dirty="0" smtClean="0"/>
              <a:t>Deposits not yet discovered but thought to exist- when discovered reclassified</a:t>
            </a:r>
          </a:p>
          <a:p>
            <a:r>
              <a:rPr lang="en-US" dirty="0" smtClean="0"/>
              <a:t>Undiscovered</a:t>
            </a:r>
          </a:p>
          <a:p>
            <a:pPr lvl="1"/>
            <a:r>
              <a:rPr lang="en-US" dirty="0" smtClean="0"/>
              <a:t> smaller/remote, expensive</a:t>
            </a:r>
          </a:p>
          <a:p>
            <a:r>
              <a:rPr lang="en-US" dirty="0" smtClean="0"/>
              <a:t>Enhanced</a:t>
            </a:r>
          </a:p>
          <a:p>
            <a:pPr lvl="1"/>
            <a:r>
              <a:rPr lang="en-US" dirty="0" smtClean="0"/>
              <a:t>H2o/carbon dioxide forced into well to push out remaining; time, patience, technology</a:t>
            </a:r>
          </a:p>
          <a:p>
            <a:r>
              <a:rPr lang="en-US" dirty="0" smtClean="0"/>
              <a:t>Unconventional</a:t>
            </a:r>
          </a:p>
          <a:p>
            <a:pPr lvl="1"/>
            <a:r>
              <a:rPr lang="en-US" dirty="0" smtClean="0"/>
              <a:t>Oil sands/tar; environmentally damaging/$$$</a:t>
            </a:r>
          </a:p>
          <a:p>
            <a:pPr lvl="1"/>
            <a:r>
              <a:rPr lang="en-US" dirty="0" err="1" smtClean="0"/>
              <a:t>Fracking</a:t>
            </a:r>
            <a:r>
              <a:rPr lang="en-US" dirty="0" smtClean="0"/>
              <a:t>- hydraulic fracturing-rocks w/gas, pump water, break rock, release gas-high pressure h20 under earth surface= AHHH! </a:t>
            </a:r>
          </a:p>
          <a:p>
            <a:pPr lvl="1"/>
            <a:r>
              <a:rPr lang="en-US" dirty="0" smtClean="0"/>
              <a:t>Water shortages? Human consumption/agriculture</a:t>
            </a:r>
            <a:endParaRPr lang="en-US" dirty="0"/>
          </a:p>
        </p:txBody>
      </p:sp>
      <p:sp>
        <p:nvSpPr>
          <p:cNvPr id="9" name="TextBox 8"/>
          <p:cNvSpPr txBox="1"/>
          <p:nvPr/>
        </p:nvSpPr>
        <p:spPr>
          <a:xfrm>
            <a:off x="228600" y="6211669"/>
            <a:ext cx="8686800" cy="646331"/>
          </a:xfrm>
          <a:prstGeom prst="rect">
            <a:avLst/>
          </a:prstGeom>
          <a:noFill/>
        </p:spPr>
        <p:txBody>
          <a:bodyPr wrap="square" rtlCol="0">
            <a:spAutoFit/>
          </a:bodyPr>
          <a:lstStyle/>
          <a:p>
            <a:r>
              <a:rPr lang="en-US" dirty="0" smtClean="0"/>
              <a:t>Issues: Europe 19</a:t>
            </a:r>
            <a:r>
              <a:rPr lang="en-US" baseline="30000" dirty="0" smtClean="0"/>
              <a:t>th</a:t>
            </a:r>
            <a:r>
              <a:rPr lang="en-US" dirty="0" smtClean="0"/>
              <a:t> cent. Developed exhausted/too expensive; 20</a:t>
            </a:r>
            <a:r>
              <a:rPr lang="en-US" baseline="30000" dirty="0" smtClean="0"/>
              <a:t>th</a:t>
            </a:r>
            <a:r>
              <a:rPr lang="en-US" dirty="0" smtClean="0"/>
              <a:t> Cent. USA- coal/pet. Leading industrial power</a:t>
            </a:r>
            <a:endParaRPr lang="en-US" dirty="0"/>
          </a:p>
        </p:txBody>
      </p:sp>
    </p:spTree>
    <p:extLst>
      <p:ext uri="{BB962C8B-B14F-4D97-AF65-F5344CB8AC3E}">
        <p14:creationId xmlns:p14="http://schemas.microsoft.com/office/powerpoint/2010/main" val="2962949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Organization of the Petroleum Exporting Countries (OPEC)</a:t>
            </a:r>
            <a:endParaRPr lang="en-US" dirty="0"/>
          </a:p>
        </p:txBody>
      </p:sp>
      <p:sp>
        <p:nvSpPr>
          <p:cNvPr id="8" name="Content Placeholder 7"/>
          <p:cNvSpPr>
            <a:spLocks noGrp="1"/>
          </p:cNvSpPr>
          <p:nvPr>
            <p:ph idx="1"/>
          </p:nvPr>
        </p:nvSpPr>
        <p:spPr/>
        <p:txBody>
          <a:bodyPr/>
          <a:lstStyle/>
          <a:p>
            <a:r>
              <a:rPr lang="en-US" dirty="0" smtClean="0"/>
              <a:t>SW Asia, N. </a:t>
            </a:r>
            <a:r>
              <a:rPr lang="en-US" dirty="0" err="1" smtClean="0"/>
              <a:t>Af</a:t>
            </a:r>
            <a:r>
              <a:rPr lang="en-US" dirty="0" smtClean="0"/>
              <a:t>, Kuwait, Qatar, UAE, Saudi Arabia</a:t>
            </a:r>
          </a:p>
          <a:p>
            <a:endParaRPr lang="en-US" dirty="0"/>
          </a:p>
          <a:p>
            <a:r>
              <a:rPr lang="en-US" dirty="0" smtClean="0"/>
              <a:t>Purpose: enable oil rich developing countries to gain more control over their resources</a:t>
            </a:r>
            <a:endParaRPr lang="en-US" dirty="0"/>
          </a:p>
        </p:txBody>
      </p:sp>
    </p:spTree>
    <p:extLst>
      <p:ext uri="{BB962C8B-B14F-4D97-AF65-F5344CB8AC3E}">
        <p14:creationId xmlns:p14="http://schemas.microsoft.com/office/powerpoint/2010/main" val="4130644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SKILLS!</a:t>
            </a:r>
            <a:endParaRPr lang="en-US" dirty="0"/>
          </a:p>
        </p:txBody>
      </p:sp>
      <p:sp>
        <p:nvSpPr>
          <p:cNvPr id="7" name="Content Placeholder 6"/>
          <p:cNvSpPr>
            <a:spLocks noGrp="1"/>
          </p:cNvSpPr>
          <p:nvPr>
            <p:ph idx="1"/>
          </p:nvPr>
        </p:nvSpPr>
        <p:spPr>
          <a:xfrm>
            <a:off x="228600" y="1600200"/>
            <a:ext cx="8763000" cy="4525963"/>
          </a:xfrm>
        </p:spPr>
        <p:txBody>
          <a:bodyPr/>
          <a:lstStyle/>
          <a:p>
            <a:r>
              <a:rPr lang="en-US" dirty="0" smtClean="0"/>
              <a:t>Which 2 countries possess 10% proven reserve of 2 of 3 fossil fuels? No country 3 of 3.</a:t>
            </a:r>
            <a:endParaRPr lang="en-US" dirty="0"/>
          </a:p>
        </p:txBody>
      </p:sp>
    </p:spTree>
    <p:extLst>
      <p:ext uri="{BB962C8B-B14F-4D97-AF65-F5344CB8AC3E}">
        <p14:creationId xmlns:p14="http://schemas.microsoft.com/office/powerpoint/2010/main" val="327545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 Resource Games Begin!</a:t>
            </a:r>
            <a:endParaRPr lang="en-US" dirty="0"/>
          </a:p>
        </p:txBody>
      </p:sp>
      <p:sp>
        <p:nvSpPr>
          <p:cNvPr id="3" name="Content Placeholder 2"/>
          <p:cNvSpPr>
            <a:spLocks noGrp="1"/>
          </p:cNvSpPr>
          <p:nvPr>
            <p:ph idx="1"/>
          </p:nvPr>
        </p:nvSpPr>
        <p:spPr/>
        <p:txBody>
          <a:bodyPr/>
          <a:lstStyle/>
          <a:p>
            <a:r>
              <a:rPr lang="en-US" dirty="0" smtClean="0"/>
              <a:t>Extracting domestic- $$$ importing from SW/Central Asia</a:t>
            </a:r>
          </a:p>
          <a:p>
            <a:r>
              <a:rPr lang="en-US" dirty="0" smtClean="0"/>
              <a:t>Conservation of Gas 14mph (1975)</a:t>
            </a:r>
          </a:p>
          <a:p>
            <a:r>
              <a:rPr lang="en-US" dirty="0" smtClean="0"/>
              <a:t>22 mph (1985)</a:t>
            </a:r>
          </a:p>
          <a:p>
            <a:r>
              <a:rPr lang="en-US" dirty="0" smtClean="0"/>
              <a:t>1980 gas prices drop- TRUCK TIME! SUV</a:t>
            </a:r>
          </a:p>
          <a:p>
            <a:r>
              <a:rPr lang="en-US" dirty="0" smtClean="0"/>
              <a:t>2008 oil shock- global recession</a:t>
            </a:r>
          </a:p>
          <a:p>
            <a:r>
              <a:rPr lang="en-US" dirty="0" smtClean="0"/>
              <a:t>We will not “run out” extracting too $$$; China/India using </a:t>
            </a:r>
          </a:p>
        </p:txBody>
      </p:sp>
    </p:spTree>
    <p:extLst>
      <p:ext uri="{BB962C8B-B14F-4D97-AF65-F5344CB8AC3E}">
        <p14:creationId xmlns:p14="http://schemas.microsoft.com/office/powerpoint/2010/main" val="28180862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Energy</a:t>
            </a:r>
            <a:endParaRPr lang="en-US" dirty="0"/>
          </a:p>
        </p:txBody>
      </p:sp>
      <p:sp>
        <p:nvSpPr>
          <p:cNvPr id="3" name="Content Placeholder 2"/>
          <p:cNvSpPr>
            <a:spLocks noGrp="1"/>
          </p:cNvSpPr>
          <p:nvPr>
            <p:ph sz="half" idx="1"/>
          </p:nvPr>
        </p:nvSpPr>
        <p:spPr/>
        <p:txBody>
          <a:bodyPr>
            <a:normAutofit/>
          </a:bodyPr>
          <a:lstStyle/>
          <a:p>
            <a:r>
              <a:rPr lang="en-US" dirty="0"/>
              <a:t>Hydroelectric, geothermal, fusion, wind, biomass, solar</a:t>
            </a:r>
          </a:p>
          <a:p>
            <a:endParaRPr lang="en-US" dirty="0"/>
          </a:p>
          <a:p>
            <a:endParaRPr lang="en-US" dirty="0"/>
          </a:p>
          <a:p>
            <a:r>
              <a:rPr lang="en-US" dirty="0"/>
              <a:t>Fossil fuels</a:t>
            </a:r>
          </a:p>
          <a:p>
            <a:r>
              <a:rPr lang="en-US" dirty="0"/>
              <a:t>Plastic made from petroleum…</a:t>
            </a:r>
          </a:p>
          <a:p>
            <a:r>
              <a:rPr lang="en-US" dirty="0" smtClean="0"/>
              <a:t>Nuclear- not reusable</a:t>
            </a:r>
          </a:p>
          <a:p>
            <a:endParaRPr lang="en-US" dirty="0"/>
          </a:p>
        </p:txBody>
      </p:sp>
      <p:sp>
        <p:nvSpPr>
          <p:cNvPr id="5" name="Content Placeholder 4"/>
          <p:cNvSpPr>
            <a:spLocks noGrp="1"/>
          </p:cNvSpPr>
          <p:nvPr>
            <p:ph sz="half" idx="2"/>
          </p:nvPr>
        </p:nvSpPr>
        <p:spPr/>
        <p:txBody>
          <a:bodyPr>
            <a:normAutofit/>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1340061867"/>
              </p:ext>
            </p:extLst>
          </p:nvPr>
        </p:nvGraphicFramePr>
        <p:xfrm>
          <a:off x="47244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2330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Large amounts of energy from small quantity material</a:t>
            </a:r>
          </a:p>
          <a:p>
            <a:endParaRPr lang="en-US" dirty="0"/>
          </a:p>
          <a:p>
            <a:r>
              <a:rPr lang="en-US" dirty="0" smtClean="0"/>
              <a:t>Potential Accidents- energy by splitting uranium atoms-</a:t>
            </a:r>
            <a:r>
              <a:rPr lang="en-US" u="sng" dirty="0" err="1" smtClean="0"/>
              <a:t>fussion</a:t>
            </a:r>
            <a:endParaRPr lang="en-US" u="sng" dirty="0" smtClean="0"/>
          </a:p>
          <a:p>
            <a:pPr marL="0" indent="0">
              <a:buNone/>
            </a:pPr>
            <a:endParaRPr lang="en-US" dirty="0" smtClean="0"/>
          </a:p>
          <a:p>
            <a:pPr marL="0" indent="0">
              <a:buNone/>
            </a:pPr>
            <a:r>
              <a:rPr lang="en-US" dirty="0" smtClean="0"/>
              <a:t>Radioactive waste- produced as a part of </a:t>
            </a:r>
            <a:r>
              <a:rPr lang="en-US" u="sng" dirty="0" err="1" smtClean="0"/>
              <a:t>fussion</a:t>
            </a:r>
            <a:r>
              <a:rPr lang="en-US" dirty="0" smtClean="0"/>
              <a:t>-lethal, cannot explode-possible to cause overheating, steam explosions, scattered radioactive material</a:t>
            </a:r>
          </a:p>
        </p:txBody>
      </p:sp>
      <p:sp>
        <p:nvSpPr>
          <p:cNvPr id="4" name="Content Placeholder 3"/>
          <p:cNvSpPr>
            <a:spLocks noGrp="1"/>
          </p:cNvSpPr>
          <p:nvPr>
            <p:ph sz="half" idx="2"/>
          </p:nvPr>
        </p:nvSpPr>
        <p:spPr>
          <a:xfrm>
            <a:off x="4648200" y="1600200"/>
            <a:ext cx="4343400" cy="4953000"/>
          </a:xfrm>
        </p:spPr>
        <p:txBody>
          <a:bodyPr>
            <a:normAutofit fontScale="77500" lnSpcReduction="20000"/>
          </a:bodyPr>
          <a:lstStyle/>
          <a:p>
            <a:r>
              <a:rPr lang="en-US" dirty="0" smtClean="0"/>
              <a:t>1986 Chernobyl-Soviet Union/N. Ukraine several thousands years bf loses radioactivity</a:t>
            </a:r>
          </a:p>
          <a:p>
            <a:endParaRPr lang="en-US" dirty="0" smtClean="0"/>
          </a:p>
          <a:p>
            <a:r>
              <a:rPr lang="en-US" dirty="0" smtClean="0"/>
              <a:t>2002-US Department of Energy- </a:t>
            </a:r>
            <a:r>
              <a:rPr lang="en-US" dirty="0" smtClean="0"/>
              <a:t>Nevada's </a:t>
            </a:r>
            <a:r>
              <a:rPr lang="en-US" dirty="0" smtClean="0"/>
              <a:t>Yucca </a:t>
            </a:r>
            <a:r>
              <a:rPr lang="en-US" dirty="0" err="1" smtClean="0"/>
              <a:t>Mts</a:t>
            </a:r>
            <a:r>
              <a:rPr lang="en-US" dirty="0" smtClean="0"/>
              <a:t>- Obama stopped- underground storage…H2o contamination…</a:t>
            </a:r>
            <a:endParaRPr lang="en-US" dirty="0"/>
          </a:p>
          <a:p>
            <a:r>
              <a:rPr lang="en-US" dirty="0" smtClean="0"/>
              <a:t>2011 Japan- leak</a:t>
            </a:r>
          </a:p>
          <a:p>
            <a:pPr marL="0" indent="0" algn="ctr">
              <a:buNone/>
            </a:pPr>
            <a:r>
              <a:rPr lang="en-US" dirty="0" smtClean="0"/>
              <a:t>Weapons</a:t>
            </a:r>
          </a:p>
          <a:p>
            <a:r>
              <a:rPr lang="en-US" dirty="0" smtClean="0"/>
              <a:t>1945- USA/Japan</a:t>
            </a:r>
          </a:p>
          <a:p>
            <a:r>
              <a:rPr lang="en-US" dirty="0" smtClean="0"/>
              <a:t>Diffuse countries with Terrorists/sympathizers USA, Russia, China, France, UK, India, Pakistan HAVE(Israel/Iran capable)</a:t>
            </a:r>
          </a:p>
          <a:p>
            <a:endParaRPr lang="en-US" dirty="0"/>
          </a:p>
        </p:txBody>
      </p:sp>
    </p:spTree>
    <p:extLst>
      <p:ext uri="{BB962C8B-B14F-4D97-AF65-F5344CB8AC3E}">
        <p14:creationId xmlns:p14="http://schemas.microsoft.com/office/powerpoint/2010/main" val="411541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Cont.</a:t>
            </a:r>
            <a:endParaRPr lang="en-US" dirty="0"/>
          </a:p>
        </p:txBody>
      </p:sp>
      <p:sp>
        <p:nvSpPr>
          <p:cNvPr id="3" name="Content Placeholder 2"/>
          <p:cNvSpPr>
            <a:spLocks noGrp="1"/>
          </p:cNvSpPr>
          <p:nvPr>
            <p:ph sz="half" idx="1"/>
          </p:nvPr>
        </p:nvSpPr>
        <p:spPr>
          <a:xfrm>
            <a:off x="228600" y="1600200"/>
            <a:ext cx="4267200" cy="5029200"/>
          </a:xfrm>
        </p:spPr>
        <p:txBody>
          <a:bodyPr>
            <a:normAutofit fontScale="92500" lnSpcReduction="20000"/>
          </a:bodyPr>
          <a:lstStyle/>
          <a:p>
            <a:r>
              <a:rPr lang="en-US" dirty="0" smtClean="0"/>
              <a:t>Limited reserve- 125 years</a:t>
            </a:r>
          </a:p>
          <a:p>
            <a:r>
              <a:rPr lang="en-US" dirty="0" smtClean="0"/>
              <a:t>25% in Australia</a:t>
            </a:r>
          </a:p>
          <a:p>
            <a:r>
              <a:rPr lang="en-US" dirty="0" smtClean="0"/>
              <a:t>Breeder reactor- turns uranium into renewable resource by generating plutonium-nuclear fuel-more lethal, easier to make BOMB!</a:t>
            </a:r>
          </a:p>
          <a:p>
            <a:endParaRPr lang="en-US" dirty="0"/>
          </a:p>
          <a:p>
            <a:r>
              <a:rPr lang="en-US" dirty="0" smtClean="0"/>
              <a:t>High cost- several billion to build, elaborate safety 2x/3x back up systems</a:t>
            </a:r>
          </a:p>
          <a:p>
            <a:r>
              <a:rPr lang="en-US" dirty="0" smtClean="0"/>
              <a:t>Uranium mined-shipped-refined-used all separate</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spTree>
    <p:extLst>
      <p:ext uri="{BB962C8B-B14F-4D97-AF65-F5344CB8AC3E}">
        <p14:creationId xmlns:p14="http://schemas.microsoft.com/office/powerpoint/2010/main" val="1988347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is…</a:t>
            </a:r>
            <a:endParaRPr lang="en-US" dirty="0"/>
          </a:p>
        </p:txBody>
      </p:sp>
      <p:sp>
        <p:nvSpPr>
          <p:cNvPr id="3" name="Content Placeholder 2"/>
          <p:cNvSpPr>
            <a:spLocks noGrp="1"/>
          </p:cNvSpPr>
          <p:nvPr>
            <p:ph idx="1"/>
          </p:nvPr>
        </p:nvSpPr>
        <p:spPr/>
        <p:txBody>
          <a:bodyPr/>
          <a:lstStyle/>
          <a:p>
            <a:r>
              <a:rPr lang="en-US" dirty="0" smtClean="0"/>
              <a:t>Process of improving the material conditions of people through diffusion of knowledge and technology.</a:t>
            </a:r>
          </a:p>
          <a:p>
            <a:endParaRPr lang="en-US" dirty="0"/>
          </a:p>
          <a:p>
            <a:r>
              <a:rPr lang="en-US" dirty="0" smtClean="0"/>
              <a:t>We have come from global military alliances…WWI, WWII, -&gt; Supranational Organizations like the UN and EU -&gt; ECONOMIC competition and cooperation</a:t>
            </a:r>
            <a:endParaRPr lang="en-US" dirty="0"/>
          </a:p>
        </p:txBody>
      </p:sp>
    </p:spTree>
    <p:extLst>
      <p:ext uri="{BB962C8B-B14F-4D97-AF65-F5344CB8AC3E}">
        <p14:creationId xmlns:p14="http://schemas.microsoft.com/office/powerpoint/2010/main" val="271254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a:t>
            </a:r>
            <a:endParaRPr lang="en-US" dirty="0"/>
          </a:p>
        </p:txBody>
      </p:sp>
      <p:sp>
        <p:nvSpPr>
          <p:cNvPr id="3" name="Content Placeholder 2"/>
          <p:cNvSpPr>
            <a:spLocks noGrp="1"/>
          </p:cNvSpPr>
          <p:nvPr>
            <p:ph sz="half" idx="1"/>
          </p:nvPr>
        </p:nvSpPr>
        <p:spPr>
          <a:xfrm>
            <a:off x="457200" y="1600200"/>
            <a:ext cx="4038600" cy="4953000"/>
          </a:xfrm>
        </p:spPr>
        <p:txBody>
          <a:bodyPr>
            <a:normAutofit fontScale="92500" lnSpcReduction="10000"/>
          </a:bodyPr>
          <a:lstStyle/>
          <a:p>
            <a:pPr marL="0" indent="0">
              <a:buNone/>
            </a:pPr>
            <a:r>
              <a:rPr lang="en-US" dirty="0" smtClean="0"/>
              <a:t>Sad Fact #1 USA-8% only</a:t>
            </a:r>
            <a:endParaRPr lang="en-US" dirty="0" smtClean="0"/>
          </a:p>
          <a:p>
            <a:endParaRPr lang="en-US" dirty="0"/>
          </a:p>
          <a:p>
            <a:r>
              <a:rPr lang="en-US" dirty="0" smtClean="0"/>
              <a:t>#1 Hydroelectric- since the beginning of time…</a:t>
            </a:r>
          </a:p>
          <a:p>
            <a:pPr marL="0" indent="0" algn="ctr">
              <a:buNone/>
            </a:pPr>
            <a:endParaRPr lang="en-US" dirty="0" smtClean="0"/>
          </a:p>
          <a:p>
            <a:pPr marL="0" indent="0" algn="ctr">
              <a:buNone/>
            </a:pPr>
            <a:r>
              <a:rPr lang="en-US" dirty="0" smtClean="0"/>
              <a:t>Worldwide </a:t>
            </a:r>
          </a:p>
          <a:p>
            <a:pPr marL="0" indent="0">
              <a:buNone/>
            </a:pPr>
            <a:r>
              <a:rPr lang="en-US" dirty="0" smtClean="0"/>
              <a:t>#1 coal 150quad BTU</a:t>
            </a:r>
          </a:p>
          <a:p>
            <a:pPr marL="0" indent="0">
              <a:buNone/>
            </a:pPr>
            <a:r>
              <a:rPr lang="en-US" dirty="0" smtClean="0"/>
              <a:t>#2 hydro 30quad BTU</a:t>
            </a:r>
          </a:p>
          <a:p>
            <a:pPr marL="0" indent="0">
              <a:buNone/>
            </a:pPr>
            <a:r>
              <a:rPr lang="en-US" dirty="0" smtClean="0"/>
              <a:t>LDC count on hydro</a:t>
            </a:r>
          </a:p>
          <a:p>
            <a:pPr marL="0" indent="0">
              <a:buNone/>
            </a:pPr>
            <a:endParaRPr lang="en-US" dirty="0"/>
          </a:p>
        </p:txBody>
      </p:sp>
      <p:sp>
        <p:nvSpPr>
          <p:cNvPr id="4" name="Content Placeholder 3"/>
          <p:cNvSpPr>
            <a:spLocks noGrp="1"/>
          </p:cNvSpPr>
          <p:nvPr>
            <p:ph sz="half" idx="2"/>
          </p:nvPr>
        </p:nvSpPr>
        <p:spPr>
          <a:xfrm>
            <a:off x="4648200" y="1600200"/>
            <a:ext cx="4495800" cy="4876800"/>
          </a:xfrm>
        </p:spPr>
        <p:txBody>
          <a:bodyPr>
            <a:normAutofit fontScale="92500" lnSpcReduction="10000"/>
          </a:bodyPr>
          <a:lstStyle/>
          <a:p>
            <a:r>
              <a:rPr lang="en-US" dirty="0" smtClean="0"/>
              <a:t>Biomass Fuel-</a:t>
            </a:r>
            <a:r>
              <a:rPr lang="en-US" dirty="0" smtClean="0"/>
              <a:t> 3 quad BTU</a:t>
            </a:r>
          </a:p>
          <a:p>
            <a:r>
              <a:rPr lang="en-US" dirty="0" smtClean="0"/>
              <a:t>Plant/animal waste</a:t>
            </a:r>
          </a:p>
          <a:p>
            <a:pPr marL="0" indent="0">
              <a:buNone/>
            </a:pPr>
            <a:r>
              <a:rPr lang="en-US" dirty="0" smtClean="0"/>
              <a:t>Sugarcane, soybeans, corn</a:t>
            </a:r>
          </a:p>
          <a:p>
            <a:pPr marL="0" indent="0">
              <a:buNone/>
            </a:pPr>
            <a:r>
              <a:rPr lang="en-US" dirty="0" smtClean="0"/>
              <a:t>Wood/crops- housing/food</a:t>
            </a:r>
          </a:p>
          <a:p>
            <a:pPr marL="0" indent="0" algn="ctr">
              <a:buNone/>
            </a:pPr>
            <a:endParaRPr lang="en-US" dirty="0" smtClean="0"/>
          </a:p>
          <a:p>
            <a:pPr marL="0" indent="0" algn="ctr">
              <a:buNone/>
            </a:pPr>
            <a:r>
              <a:rPr lang="en-US" dirty="0" smtClean="0"/>
              <a:t>Argument</a:t>
            </a:r>
          </a:p>
          <a:p>
            <a:pPr marL="0" indent="0">
              <a:buNone/>
            </a:pPr>
            <a:r>
              <a:rPr lang="en-US" dirty="0" smtClean="0"/>
              <a:t>Most logical use of goods?</a:t>
            </a:r>
          </a:p>
          <a:p>
            <a:pPr marL="0" indent="0">
              <a:buNone/>
            </a:pPr>
            <a:r>
              <a:rPr lang="en-US" dirty="0" smtClean="0"/>
              <a:t>What is the </a:t>
            </a:r>
            <a:r>
              <a:rPr lang="en-US" u="sng" dirty="0" smtClean="0"/>
              <a:t>potential for increase?</a:t>
            </a:r>
            <a:r>
              <a:rPr lang="en-US" dirty="0" smtClean="0"/>
              <a:t> Already provides food, clothing, shelter…fertility of forest reduced…</a:t>
            </a:r>
          </a:p>
        </p:txBody>
      </p:sp>
    </p:spTree>
    <p:extLst>
      <p:ext uri="{BB962C8B-B14F-4D97-AF65-F5344CB8AC3E}">
        <p14:creationId xmlns:p14="http://schemas.microsoft.com/office/powerpoint/2010/main" val="3603608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a:t>
            </a:r>
            <a:endParaRPr lang="en-US" dirty="0"/>
          </a:p>
        </p:txBody>
      </p:sp>
      <p:sp>
        <p:nvSpPr>
          <p:cNvPr id="3" name="Content Placeholder 2"/>
          <p:cNvSpPr>
            <a:spLocks noGrp="1"/>
          </p:cNvSpPr>
          <p:nvPr>
            <p:ph sz="half" idx="1"/>
          </p:nvPr>
        </p:nvSpPr>
        <p:spPr/>
        <p:txBody>
          <a:bodyPr>
            <a:normAutofit fontScale="92500"/>
          </a:bodyPr>
          <a:lstStyle/>
          <a:p>
            <a:r>
              <a:rPr lang="en-US" dirty="0" smtClean="0"/>
              <a:t>Wind Power-3quad BTU Since the beginning of time…sailboats</a:t>
            </a:r>
          </a:p>
          <a:p>
            <a:r>
              <a:rPr lang="en-US" dirty="0" smtClean="0"/>
              <a:t>Windmills less damage than dam…noise, birds, bats, visual blight</a:t>
            </a:r>
          </a:p>
          <a:p>
            <a:endParaRPr lang="en-US" dirty="0"/>
          </a:p>
          <a:p>
            <a:pPr marL="0" indent="0">
              <a:buNone/>
            </a:pPr>
            <a:r>
              <a:rPr lang="en-US" dirty="0" smtClean="0"/>
              <a:t>Denmark 20% wind power</a:t>
            </a:r>
          </a:p>
          <a:p>
            <a:pPr marL="0" indent="0">
              <a:buNone/>
            </a:pPr>
            <a:r>
              <a:rPr lang="en-US" dirty="0" smtClean="0"/>
              <a:t>- Cost of construction </a:t>
            </a:r>
            <a:endParaRPr lang="en-US" dirty="0"/>
          </a:p>
        </p:txBody>
      </p:sp>
      <p:sp>
        <p:nvSpPr>
          <p:cNvPr id="4" name="Content Placeholder 3"/>
          <p:cNvSpPr>
            <a:spLocks noGrp="1"/>
          </p:cNvSpPr>
          <p:nvPr>
            <p:ph sz="half" idx="2"/>
          </p:nvPr>
        </p:nvSpPr>
        <p:spPr>
          <a:xfrm>
            <a:off x="4648200" y="1600200"/>
            <a:ext cx="4495800" cy="5029200"/>
          </a:xfrm>
        </p:spPr>
        <p:txBody>
          <a:bodyPr>
            <a:normAutofit fontScale="92500"/>
          </a:bodyPr>
          <a:lstStyle/>
          <a:p>
            <a:r>
              <a:rPr lang="en-US" dirty="0" smtClean="0"/>
              <a:t>Geothermal-less than 1quad BTU</a:t>
            </a:r>
          </a:p>
          <a:p>
            <a:r>
              <a:rPr lang="en-US" dirty="0" smtClean="0"/>
              <a:t>Natural nuclear reaction when hot earth encounters groundwater creating steam</a:t>
            </a:r>
          </a:p>
          <a:p>
            <a:r>
              <a:rPr lang="en-US" dirty="0" smtClean="0"/>
              <a:t>Therefore, found at crustal plates aka volcano/earthquake sites</a:t>
            </a:r>
          </a:p>
          <a:p>
            <a:r>
              <a:rPr lang="en-US" dirty="0" smtClean="0"/>
              <a:t>California, Italy new Zealand, Iceland, Indonesia</a:t>
            </a:r>
            <a:endParaRPr lang="en-US" dirty="0"/>
          </a:p>
        </p:txBody>
      </p:sp>
    </p:spTree>
    <p:extLst>
      <p:ext uri="{BB962C8B-B14F-4D97-AF65-F5344CB8AC3E}">
        <p14:creationId xmlns:p14="http://schemas.microsoft.com/office/powerpoint/2010/main" val="3037608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a:t>
            </a:r>
            <a:endParaRPr lang="en-US" dirty="0"/>
          </a:p>
        </p:txBody>
      </p:sp>
      <p:sp>
        <p:nvSpPr>
          <p:cNvPr id="3" name="Content Placeholder 2"/>
          <p:cNvSpPr>
            <a:spLocks noGrp="1"/>
          </p:cNvSpPr>
          <p:nvPr>
            <p:ph idx="1"/>
          </p:nvPr>
        </p:nvSpPr>
        <p:spPr/>
        <p:txBody>
          <a:bodyPr/>
          <a:lstStyle/>
          <a:p>
            <a:r>
              <a:rPr lang="en-US" dirty="0" smtClean="0"/>
              <a:t>Nuclear fusion-hydrogen atoms fused to form helium occurs @ high temperatures</a:t>
            </a:r>
          </a:p>
          <a:p>
            <a:endParaRPr lang="en-US" dirty="0"/>
          </a:p>
          <a:p>
            <a:r>
              <a:rPr lang="en-US" dirty="0" smtClean="0"/>
              <a:t>Hydrogen bomb</a:t>
            </a:r>
          </a:p>
          <a:p>
            <a:r>
              <a:rPr lang="en-US" dirty="0" smtClean="0"/>
              <a:t>Difficult to sustain production/plant w high temperatures</a:t>
            </a:r>
            <a:endParaRPr lang="en-US" dirty="0"/>
          </a:p>
        </p:txBody>
      </p:sp>
    </p:spTree>
    <p:extLst>
      <p:ext uri="{BB962C8B-B14F-4D97-AF65-F5344CB8AC3E}">
        <p14:creationId xmlns:p14="http://schemas.microsoft.com/office/powerpoint/2010/main" val="339109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  .3quad BTU</a:t>
            </a:r>
            <a:endParaRPr lang="en-US" dirty="0"/>
          </a:p>
        </p:txBody>
      </p:sp>
      <p:sp>
        <p:nvSpPr>
          <p:cNvPr id="4" name="Text Placeholder 3"/>
          <p:cNvSpPr>
            <a:spLocks noGrp="1"/>
          </p:cNvSpPr>
          <p:nvPr>
            <p:ph type="body" idx="1"/>
          </p:nvPr>
        </p:nvSpPr>
        <p:spPr/>
        <p:txBody>
          <a:bodyPr/>
          <a:lstStyle/>
          <a:p>
            <a:r>
              <a:rPr lang="en-US" dirty="0" smtClean="0"/>
              <a:t>Passive</a:t>
            </a:r>
            <a:endParaRPr lang="en-US" dirty="0"/>
          </a:p>
        </p:txBody>
      </p:sp>
      <p:sp>
        <p:nvSpPr>
          <p:cNvPr id="6" name="Text Placeholder 5"/>
          <p:cNvSpPr>
            <a:spLocks noGrp="1"/>
          </p:cNvSpPr>
          <p:nvPr>
            <p:ph type="body" sz="half" idx="3"/>
          </p:nvPr>
        </p:nvSpPr>
        <p:spPr/>
        <p:txBody>
          <a:bodyPr/>
          <a:lstStyle/>
          <a:p>
            <a:r>
              <a:rPr lang="en-US" dirty="0" smtClean="0"/>
              <a:t>Active</a:t>
            </a:r>
            <a:endParaRPr lang="en-US" dirty="0"/>
          </a:p>
        </p:txBody>
      </p:sp>
      <p:sp>
        <p:nvSpPr>
          <p:cNvPr id="5" name="Content Placeholder 4"/>
          <p:cNvSpPr>
            <a:spLocks noGrp="1"/>
          </p:cNvSpPr>
          <p:nvPr>
            <p:ph sz="quarter" idx="2"/>
          </p:nvPr>
        </p:nvSpPr>
        <p:spPr/>
        <p:txBody>
          <a:bodyPr/>
          <a:lstStyle/>
          <a:p>
            <a:r>
              <a:rPr lang="en-US" dirty="0" smtClean="0"/>
              <a:t>Capture energy w/o special devices</a:t>
            </a:r>
          </a:p>
          <a:p>
            <a:r>
              <a:rPr lang="en-US" dirty="0" smtClean="0"/>
              <a:t>South facing windows</a:t>
            </a:r>
          </a:p>
          <a:p>
            <a:r>
              <a:rPr lang="en-US" dirty="0" smtClean="0"/>
              <a:t>Dark surfaces collect heat</a:t>
            </a:r>
          </a:p>
          <a:p>
            <a:r>
              <a:rPr lang="en-US" dirty="0" smtClean="0"/>
              <a:t>19</a:t>
            </a:r>
            <a:r>
              <a:rPr lang="en-US" baseline="30000" dirty="0" smtClean="0"/>
              <a:t>th</a:t>
            </a:r>
            <a:r>
              <a:rPr lang="en-US" dirty="0" smtClean="0"/>
              <a:t> century greenhouse</a:t>
            </a:r>
          </a:p>
          <a:p>
            <a:r>
              <a:rPr lang="en-US" dirty="0" smtClean="0"/>
              <a:t>1947 book </a:t>
            </a:r>
            <a:r>
              <a:rPr lang="en-US" u="sng" dirty="0" smtClean="0"/>
              <a:t>Your Solar House</a:t>
            </a:r>
          </a:p>
          <a:p>
            <a:endParaRPr lang="en-US" dirty="0"/>
          </a:p>
        </p:txBody>
      </p:sp>
      <p:sp>
        <p:nvSpPr>
          <p:cNvPr id="7" name="Content Placeholder 6"/>
          <p:cNvSpPr>
            <a:spLocks noGrp="1"/>
          </p:cNvSpPr>
          <p:nvPr>
            <p:ph sz="quarter" idx="4"/>
          </p:nvPr>
        </p:nvSpPr>
        <p:spPr>
          <a:xfrm>
            <a:off x="4645025" y="2174874"/>
            <a:ext cx="4270375" cy="4683125"/>
          </a:xfrm>
        </p:spPr>
        <p:txBody>
          <a:bodyPr>
            <a:normAutofit/>
          </a:bodyPr>
          <a:lstStyle/>
          <a:p>
            <a:r>
              <a:rPr lang="en-US" dirty="0" smtClean="0"/>
              <a:t>Collect and convert to heat or electricity</a:t>
            </a:r>
          </a:p>
          <a:p>
            <a:endParaRPr lang="en-US" dirty="0"/>
          </a:p>
          <a:p>
            <a:r>
              <a:rPr lang="en-US" dirty="0" smtClean="0"/>
              <a:t>Direct: photovoltaic cells convert light to electrical energy (silicon+ excited electrons= direct current)</a:t>
            </a:r>
          </a:p>
          <a:p>
            <a:endParaRPr lang="en-US" dirty="0"/>
          </a:p>
          <a:p>
            <a:r>
              <a:rPr lang="en-US" dirty="0" smtClean="0"/>
              <a:t>Indirect: convert to heat then electricity (reflectors- heat H2o/rocks)</a:t>
            </a:r>
          </a:p>
        </p:txBody>
      </p:sp>
    </p:spTree>
    <p:extLst>
      <p:ext uri="{BB962C8B-B14F-4D97-AF65-F5344CB8AC3E}">
        <p14:creationId xmlns:p14="http://schemas.microsoft.com/office/powerpoint/2010/main" val="4110708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sp>
        <p:nvSpPr>
          <p:cNvPr id="7" name="Content Placeholder 6"/>
          <p:cNvSpPr>
            <a:spLocks noGrp="1"/>
          </p:cNvSpPr>
          <p:nvPr>
            <p:ph idx="1"/>
          </p:nvPr>
        </p:nvSpPr>
        <p:spPr/>
        <p:txBody>
          <a:bodyPr/>
          <a:lstStyle/>
          <a:p>
            <a:r>
              <a:rPr lang="en-US" dirty="0" smtClean="0"/>
              <a:t>To make more popular: cost drop or government support</a:t>
            </a:r>
          </a:p>
          <a:p>
            <a:endParaRPr lang="en-US" dirty="0"/>
          </a:p>
          <a:p>
            <a:r>
              <a:rPr lang="en-US" dirty="0" smtClean="0"/>
              <a:t>Produced at a central station and then distributed</a:t>
            </a:r>
          </a:p>
          <a:p>
            <a:endParaRPr lang="en-US" dirty="0"/>
          </a:p>
          <a:p>
            <a:r>
              <a:rPr lang="en-US" dirty="0" smtClean="0"/>
              <a:t>Little interest while coal cheap…</a:t>
            </a:r>
            <a:endParaRPr lang="en-US" dirty="0"/>
          </a:p>
        </p:txBody>
      </p:sp>
    </p:spTree>
    <p:extLst>
      <p:ext uri="{BB962C8B-B14F-4D97-AF65-F5344CB8AC3E}">
        <p14:creationId xmlns:p14="http://schemas.microsoft.com/office/powerpoint/2010/main" val="2516258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sp>
        <p:nvSpPr>
          <p:cNvPr id="3" name="Text Placeholder 2"/>
          <p:cNvSpPr>
            <a:spLocks noGrp="1"/>
          </p:cNvSpPr>
          <p:nvPr>
            <p:ph type="body" idx="1"/>
          </p:nvPr>
        </p:nvSpPr>
        <p:spPr/>
        <p:txBody>
          <a:bodyPr/>
          <a:lstStyle/>
          <a:p>
            <a:r>
              <a:rPr lang="en-US" dirty="0" smtClean="0"/>
              <a:t>Developed</a:t>
            </a:r>
            <a:endParaRPr lang="en-US" dirty="0"/>
          </a:p>
        </p:txBody>
      </p:sp>
      <p:sp>
        <p:nvSpPr>
          <p:cNvPr id="5" name="Text Placeholder 4"/>
          <p:cNvSpPr>
            <a:spLocks noGrp="1"/>
          </p:cNvSpPr>
          <p:nvPr>
            <p:ph type="body" sz="half" idx="3"/>
          </p:nvPr>
        </p:nvSpPr>
        <p:spPr/>
        <p:txBody>
          <a:bodyPr/>
          <a:lstStyle/>
          <a:p>
            <a:r>
              <a:rPr lang="en-US" dirty="0" smtClean="0"/>
              <a:t>1900s</a:t>
            </a:r>
            <a:endParaRPr lang="en-US" dirty="0"/>
          </a:p>
        </p:txBody>
      </p:sp>
      <p:sp>
        <p:nvSpPr>
          <p:cNvPr id="4" name="Content Placeholder 3"/>
          <p:cNvSpPr>
            <a:spLocks noGrp="1"/>
          </p:cNvSpPr>
          <p:nvPr>
            <p:ph sz="quarter" idx="2"/>
          </p:nvPr>
        </p:nvSpPr>
        <p:spPr/>
        <p:txBody>
          <a:bodyPr/>
          <a:lstStyle/>
          <a:p>
            <a:r>
              <a:rPr lang="en-US" dirty="0" smtClean="0"/>
              <a:t>Spacecraft</a:t>
            </a:r>
          </a:p>
          <a:p>
            <a:r>
              <a:rPr lang="en-US" dirty="0" smtClean="0"/>
              <a:t>Calculators</a:t>
            </a:r>
          </a:p>
          <a:p>
            <a:r>
              <a:rPr lang="en-US" dirty="0" smtClean="0"/>
              <a:t>Mojave desert power unavailable</a:t>
            </a:r>
          </a:p>
          <a:p>
            <a:r>
              <a:rPr lang="en-US" dirty="0" smtClean="0"/>
              <a:t>Heat h20</a:t>
            </a:r>
          </a:p>
          <a:p>
            <a:r>
              <a:rPr lang="en-US" dirty="0" smtClean="0"/>
              <a:t>Rooftops- Israel/japan</a:t>
            </a:r>
          </a:p>
          <a:p>
            <a:r>
              <a:rPr lang="en-US" dirty="0" smtClean="0"/>
              <a:t>High initial cost- + long run</a:t>
            </a:r>
            <a:endParaRPr lang="en-US" dirty="0"/>
          </a:p>
        </p:txBody>
      </p:sp>
      <p:sp>
        <p:nvSpPr>
          <p:cNvPr id="6" name="Content Placeholder 5"/>
          <p:cNvSpPr>
            <a:spLocks noGrp="1"/>
          </p:cNvSpPr>
          <p:nvPr>
            <p:ph sz="quarter" idx="4"/>
          </p:nvPr>
        </p:nvSpPr>
        <p:spPr/>
        <p:txBody>
          <a:bodyPr/>
          <a:lstStyle/>
          <a:p>
            <a:r>
              <a:rPr lang="en-US" dirty="0" smtClean="0"/>
              <a:t>38% cars electric</a:t>
            </a:r>
          </a:p>
          <a:p>
            <a:r>
              <a:rPr lang="en-US" dirty="0" smtClean="0"/>
              <a:t>40% steam</a:t>
            </a:r>
          </a:p>
          <a:p>
            <a:r>
              <a:rPr lang="en-US" dirty="0" smtClean="0"/>
              <a:t>22% gas</a:t>
            </a:r>
          </a:p>
          <a:p>
            <a:r>
              <a:rPr lang="en-US" dirty="0" smtClean="0"/>
              <a:t>Quite + clean+ easy for women to start</a:t>
            </a:r>
          </a:p>
          <a:p>
            <a:r>
              <a:rPr lang="en-US" dirty="0" smtClean="0"/>
              <a:t>Limited range/$$ to operate</a:t>
            </a:r>
          </a:p>
          <a:p>
            <a:r>
              <a:rPr lang="en-US" dirty="0" smtClean="0"/>
              <a:t>Hybrid today</a:t>
            </a:r>
            <a:endParaRPr lang="en-US" dirty="0"/>
          </a:p>
        </p:txBody>
      </p:sp>
    </p:spTree>
    <p:extLst>
      <p:ext uri="{BB962C8B-B14F-4D97-AF65-F5344CB8AC3E}">
        <p14:creationId xmlns:p14="http://schemas.microsoft.com/office/powerpoint/2010/main" val="40927444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7" name="Content Placeholder 6"/>
          <p:cNvSpPr>
            <a:spLocks noGrp="1"/>
          </p:cNvSpPr>
          <p:nvPr>
            <p:ph idx="1"/>
          </p:nvPr>
        </p:nvSpPr>
        <p:spPr/>
        <p:txBody>
          <a:bodyPr/>
          <a:lstStyle/>
          <a:p>
            <a:r>
              <a:rPr lang="en-US" dirty="0" smtClean="0"/>
              <a:t>Energy is supplied primarily by three fossil fuels. What are they?</a:t>
            </a:r>
          </a:p>
          <a:p>
            <a:endParaRPr lang="en-US" dirty="0"/>
          </a:p>
          <a:p>
            <a:endParaRPr lang="en-US" dirty="0"/>
          </a:p>
        </p:txBody>
      </p:sp>
    </p:spTree>
    <p:extLst>
      <p:ext uri="{BB962C8B-B14F-4D97-AF65-F5344CB8AC3E}">
        <p14:creationId xmlns:p14="http://schemas.microsoft.com/office/powerpoint/2010/main" val="3782021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LCD’s development HURRY!!</a:t>
            </a:r>
            <a:br>
              <a:rPr lang="en-US" dirty="0" smtClean="0"/>
            </a:br>
            <a:r>
              <a:rPr lang="en-US" sz="2700" dirty="0"/>
              <a:t>Need policies for development and funding</a:t>
            </a:r>
            <a:r>
              <a:rPr lang="en-US" dirty="0"/>
              <a:t/>
            </a:r>
            <a:br>
              <a:rPr lang="en-US" dirty="0"/>
            </a:br>
            <a:endParaRPr lang="en-US" dirty="0"/>
          </a:p>
        </p:txBody>
      </p:sp>
      <p:sp>
        <p:nvSpPr>
          <p:cNvPr id="4" name="Text Placeholder 3"/>
          <p:cNvSpPr>
            <a:spLocks noGrp="1"/>
          </p:cNvSpPr>
          <p:nvPr>
            <p:ph type="body" idx="1"/>
          </p:nvPr>
        </p:nvSpPr>
        <p:spPr/>
        <p:txBody>
          <a:bodyPr/>
          <a:lstStyle/>
          <a:p>
            <a:r>
              <a:rPr lang="en-US" dirty="0" smtClean="0"/>
              <a:t>Self sufficiency	</a:t>
            </a:r>
            <a:endParaRPr lang="en-US" dirty="0"/>
          </a:p>
        </p:txBody>
      </p:sp>
      <p:sp>
        <p:nvSpPr>
          <p:cNvPr id="5" name="Text Placeholder 4"/>
          <p:cNvSpPr>
            <a:spLocks noGrp="1"/>
          </p:cNvSpPr>
          <p:nvPr>
            <p:ph type="body" sz="half" idx="3"/>
          </p:nvPr>
        </p:nvSpPr>
        <p:spPr/>
        <p:txBody>
          <a:bodyPr/>
          <a:lstStyle/>
          <a:p>
            <a:r>
              <a:rPr lang="en-US" dirty="0" smtClean="0"/>
              <a:t>International trade</a:t>
            </a:r>
            <a:endParaRPr lang="en-US" dirty="0"/>
          </a:p>
        </p:txBody>
      </p:sp>
      <p:sp>
        <p:nvSpPr>
          <p:cNvPr id="3" name="Content Placeholder 2"/>
          <p:cNvSpPr>
            <a:spLocks noGrp="1"/>
          </p:cNvSpPr>
          <p:nvPr>
            <p:ph sz="quarter" idx="2"/>
          </p:nvPr>
        </p:nvSpPr>
        <p:spPr/>
        <p:txBody>
          <a:bodyPr>
            <a:normAutofit/>
          </a:bodyPr>
          <a:lstStyle/>
          <a:p>
            <a:r>
              <a:rPr lang="en-US" dirty="0" smtClean="0"/>
              <a:t>Domestic production, discourage foreign ownership of business/resources</a:t>
            </a:r>
          </a:p>
          <a:p>
            <a:endParaRPr lang="en-US" dirty="0"/>
          </a:p>
          <a:p>
            <a:endParaRPr lang="en-US" dirty="0"/>
          </a:p>
          <a:p>
            <a:r>
              <a:rPr lang="en-US" dirty="0" smtClean="0"/>
              <a:t>20</a:t>
            </a:r>
            <a:r>
              <a:rPr lang="en-US" baseline="30000" dirty="0" smtClean="0"/>
              <a:t>th</a:t>
            </a:r>
            <a:r>
              <a:rPr lang="en-US" dirty="0" smtClean="0"/>
              <a:t> century popular</a:t>
            </a:r>
          </a:p>
          <a:p>
            <a:r>
              <a:rPr lang="en-US" dirty="0" smtClean="0"/>
              <a:t>Post 2008 popular</a:t>
            </a:r>
            <a:endParaRPr lang="en-US" dirty="0"/>
          </a:p>
        </p:txBody>
      </p:sp>
      <p:sp>
        <p:nvSpPr>
          <p:cNvPr id="6" name="Content Placeholder 5"/>
          <p:cNvSpPr>
            <a:spLocks noGrp="1"/>
          </p:cNvSpPr>
          <p:nvPr>
            <p:ph sz="quarter" idx="4"/>
          </p:nvPr>
        </p:nvSpPr>
        <p:spPr/>
        <p:txBody>
          <a:bodyPr/>
          <a:lstStyle/>
          <a:p>
            <a:r>
              <a:rPr lang="en-US" dirty="0" smtClean="0"/>
              <a:t>Open to foreign investment/international market</a:t>
            </a:r>
          </a:p>
          <a:p>
            <a:endParaRPr lang="en-US" dirty="0"/>
          </a:p>
          <a:p>
            <a:r>
              <a:rPr lang="en-US" dirty="0" smtClean="0"/>
              <a:t>Late 20</a:t>
            </a:r>
            <a:r>
              <a:rPr lang="en-US" baseline="30000" dirty="0" smtClean="0"/>
              <a:t>th</a:t>
            </a:r>
            <a:r>
              <a:rPr lang="en-US" dirty="0" smtClean="0"/>
              <a:t> century popular</a:t>
            </a:r>
            <a:endParaRPr lang="en-US" dirty="0"/>
          </a:p>
        </p:txBody>
      </p:sp>
    </p:spTree>
    <p:extLst>
      <p:ext uri="{BB962C8B-B14F-4D97-AF65-F5344CB8AC3E}">
        <p14:creationId xmlns:p14="http://schemas.microsoft.com/office/powerpoint/2010/main" val="2796110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Self- Sufficiency</a:t>
            </a:r>
            <a:endParaRPr lang="en-US" dirty="0"/>
          </a:p>
        </p:txBody>
      </p:sp>
      <p:sp>
        <p:nvSpPr>
          <p:cNvPr id="8" name="Content Placeholder 7"/>
          <p:cNvSpPr>
            <a:spLocks noGrp="1"/>
          </p:cNvSpPr>
          <p:nvPr>
            <p:ph idx="1"/>
          </p:nvPr>
        </p:nvSpPr>
        <p:spPr/>
        <p:txBody>
          <a:bodyPr/>
          <a:lstStyle/>
          <a:p>
            <a:r>
              <a:rPr lang="en-US" dirty="0"/>
              <a:t>How? </a:t>
            </a:r>
            <a:endParaRPr lang="en-US" dirty="0" smtClean="0"/>
          </a:p>
          <a:p>
            <a:pPr lvl="2"/>
            <a:r>
              <a:rPr lang="en-US" dirty="0" smtClean="0"/>
              <a:t>1 </a:t>
            </a:r>
            <a:r>
              <a:rPr lang="en-US" dirty="0"/>
              <a:t>high tariffs</a:t>
            </a:r>
          </a:p>
          <a:p>
            <a:pPr lvl="2"/>
            <a:r>
              <a:rPr lang="en-US" dirty="0"/>
              <a:t>2 quotas</a:t>
            </a:r>
          </a:p>
          <a:p>
            <a:pPr lvl="2"/>
            <a:r>
              <a:rPr lang="en-US" dirty="0"/>
              <a:t>3) require license/restrict legal imports</a:t>
            </a:r>
          </a:p>
          <a:p>
            <a:r>
              <a:rPr lang="en-US" dirty="0" smtClean="0"/>
              <a:t>Small businesses prosper/isolation/competition</a:t>
            </a:r>
          </a:p>
          <a:p>
            <a:r>
              <a:rPr lang="en-US" dirty="0" smtClean="0"/>
              <a:t>Investment spread to all sectors/regions of the country</a:t>
            </a:r>
          </a:p>
          <a:p>
            <a:r>
              <a:rPr lang="en-US" dirty="0" smtClean="0"/>
              <a:t>Country/city incomes balanced (not 1%/99%)</a:t>
            </a:r>
            <a:endParaRPr lang="en-US" dirty="0"/>
          </a:p>
        </p:txBody>
      </p:sp>
    </p:spTree>
    <p:extLst>
      <p:ext uri="{BB962C8B-B14F-4D97-AF65-F5344CB8AC3E}">
        <p14:creationId xmlns:p14="http://schemas.microsoft.com/office/powerpoint/2010/main" val="174502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Sufficiency- India Model</a:t>
            </a:r>
            <a:endParaRPr lang="en-US" dirty="0"/>
          </a:p>
        </p:txBody>
      </p:sp>
      <p:sp>
        <p:nvSpPr>
          <p:cNvPr id="3" name="Content Placeholder 2"/>
          <p:cNvSpPr>
            <a:spLocks noGrp="1"/>
          </p:cNvSpPr>
          <p:nvPr>
            <p:ph idx="1"/>
          </p:nvPr>
        </p:nvSpPr>
        <p:spPr/>
        <p:txBody>
          <a:bodyPr>
            <a:normAutofit lnSpcReduction="10000"/>
          </a:bodyPr>
          <a:lstStyle/>
          <a:p>
            <a:r>
              <a:rPr lang="en-US" dirty="0" smtClean="0"/>
              <a:t>1947 independence from Britain</a:t>
            </a:r>
          </a:p>
          <a:p>
            <a:r>
              <a:rPr lang="en-US" dirty="0" smtClean="0"/>
              <a:t>Internally discourage exports</a:t>
            </a:r>
          </a:p>
          <a:p>
            <a:r>
              <a:rPr lang="en-US" dirty="0" smtClean="0"/>
              <a:t>$ not converted to other currencies</a:t>
            </a:r>
          </a:p>
          <a:p>
            <a:r>
              <a:rPr lang="en-US" dirty="0" smtClean="0"/>
              <a:t>Govt. permission to sell new produces, hire/fire, update factory, set prices</a:t>
            </a:r>
          </a:p>
          <a:p>
            <a:r>
              <a:rPr lang="en-US" dirty="0" smtClean="0"/>
              <a:t>Subsidies if unable to profit- electricity/debt</a:t>
            </a:r>
          </a:p>
          <a:p>
            <a:r>
              <a:rPr lang="en-US" dirty="0" smtClean="0"/>
              <a:t>Govt. owned:</a:t>
            </a:r>
          </a:p>
          <a:p>
            <a:pPr lvl="1"/>
            <a:r>
              <a:rPr lang="en-US" dirty="0" smtClean="0"/>
              <a:t> communication, transportation, power, auto, insurance sectors</a:t>
            </a:r>
            <a:endParaRPr lang="en-US" dirty="0"/>
          </a:p>
        </p:txBody>
      </p:sp>
    </p:spTree>
    <p:extLst>
      <p:ext uri="{BB962C8B-B14F-4D97-AF65-F5344CB8AC3E}">
        <p14:creationId xmlns:p14="http://schemas.microsoft.com/office/powerpoint/2010/main" val="276736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 (UN) Classification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High </a:t>
            </a:r>
          </a:p>
          <a:p>
            <a:r>
              <a:rPr lang="en-US" dirty="0" smtClean="0"/>
              <a:t>Medium </a:t>
            </a:r>
          </a:p>
          <a:p>
            <a:r>
              <a:rPr lang="en-US" dirty="0" smtClean="0"/>
              <a:t>Low</a:t>
            </a:r>
          </a:p>
          <a:p>
            <a:endParaRPr lang="en-US" dirty="0"/>
          </a:p>
          <a:p>
            <a:r>
              <a:rPr lang="en-US" dirty="0" smtClean="0"/>
              <a:t>Human Development Index (HDI)</a:t>
            </a:r>
            <a:endParaRPr lang="en-US" dirty="0"/>
          </a:p>
        </p:txBody>
      </p:sp>
      <p:sp>
        <p:nvSpPr>
          <p:cNvPr id="4" name="Content Placeholder 3"/>
          <p:cNvSpPr>
            <a:spLocks noGrp="1"/>
          </p:cNvSpPr>
          <p:nvPr>
            <p:ph sz="half" idx="2"/>
          </p:nvPr>
        </p:nvSpPr>
        <p:spPr/>
        <p:txBody>
          <a:bodyPr>
            <a:normAutofit fontScale="92500" lnSpcReduction="20000"/>
          </a:bodyPr>
          <a:lstStyle/>
          <a:p>
            <a:pPr marL="514350" indent="-514350">
              <a:buAutoNum type="arabicParenR"/>
            </a:pPr>
            <a:r>
              <a:rPr lang="en-US" dirty="0" smtClean="0"/>
              <a:t>Decent standard of living</a:t>
            </a:r>
          </a:p>
          <a:p>
            <a:pPr marL="514350" indent="-514350">
              <a:buAutoNum type="arabicParenR"/>
            </a:pPr>
            <a:r>
              <a:rPr lang="en-US" dirty="0" smtClean="0"/>
              <a:t>Long + healthy life</a:t>
            </a:r>
          </a:p>
          <a:p>
            <a:pPr marL="514350" indent="-514350">
              <a:buAutoNum type="arabicParenR"/>
            </a:pPr>
            <a:r>
              <a:rPr lang="en-US" dirty="0" smtClean="0"/>
              <a:t>Access to knowledge</a:t>
            </a:r>
          </a:p>
          <a:p>
            <a:pPr marL="514350" indent="-514350">
              <a:buAutoNum type="arabicParenR"/>
            </a:pPr>
            <a:endParaRPr lang="en-US" dirty="0"/>
          </a:p>
          <a:p>
            <a:pPr marL="514350" indent="-514350">
              <a:buAutoNum type="arabicParenR"/>
            </a:pPr>
            <a:endParaRPr lang="en-US" dirty="0" smtClean="0"/>
          </a:p>
          <a:p>
            <a:pPr marL="514350" indent="-514350">
              <a:buAutoNum type="arabicParenR"/>
            </a:pPr>
            <a:endParaRPr lang="en-US" dirty="0"/>
          </a:p>
          <a:p>
            <a:pPr marL="0" indent="0">
              <a:buNone/>
            </a:pPr>
            <a:r>
              <a:rPr lang="en-US" dirty="0" smtClean="0"/>
              <a:t>Ex. Russia traditionally “developed,” but during communism, limited progress, “developing”</a:t>
            </a:r>
            <a:endParaRPr lang="en-US" dirty="0"/>
          </a:p>
        </p:txBody>
      </p:sp>
    </p:spTree>
    <p:extLst>
      <p:ext uri="{BB962C8B-B14F-4D97-AF65-F5344CB8AC3E}">
        <p14:creationId xmlns:p14="http://schemas.microsoft.com/office/powerpoint/2010/main" val="3297557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additive="base">
                                        <p:cTn id="4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Argument</a:t>
            </a:r>
            <a:endParaRPr lang="en-US" dirty="0"/>
          </a:p>
        </p:txBody>
      </p:sp>
      <p:sp>
        <p:nvSpPr>
          <p:cNvPr id="3" name="Content Placeholder 2"/>
          <p:cNvSpPr>
            <a:spLocks noGrp="1"/>
          </p:cNvSpPr>
          <p:nvPr>
            <p:ph idx="1"/>
          </p:nvPr>
        </p:nvSpPr>
        <p:spPr/>
        <p:txBody>
          <a:bodyPr/>
          <a:lstStyle/>
          <a:p>
            <a:pPr marL="0" indent="0">
              <a:buNone/>
            </a:pPr>
            <a:r>
              <a:rPr lang="en-US" dirty="0" smtClean="0"/>
              <a:t>Identify unique + abundant aspects of your country</a:t>
            </a:r>
          </a:p>
          <a:p>
            <a:pPr marL="0" indent="0">
              <a:buNone/>
            </a:pPr>
            <a:endParaRPr lang="en-US" dirty="0"/>
          </a:p>
          <a:p>
            <a:pPr marL="0" indent="0">
              <a:buNone/>
            </a:pPr>
            <a:r>
              <a:rPr lang="en-US" dirty="0" smtClean="0"/>
              <a:t>Produce higher quality @ lower cost = financial development</a:t>
            </a:r>
          </a:p>
          <a:p>
            <a:pPr marL="0" indent="0">
              <a:buNone/>
            </a:pPr>
            <a:endParaRPr lang="en-US" dirty="0"/>
          </a:p>
        </p:txBody>
      </p:sp>
    </p:spTree>
    <p:extLst>
      <p:ext uri="{BB962C8B-B14F-4D97-AF65-F5344CB8AC3E}">
        <p14:creationId xmlns:p14="http://schemas.microsoft.com/office/powerpoint/2010/main" val="4054191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Rostow</a:t>
            </a:r>
            <a:r>
              <a:rPr lang="en-US" dirty="0" smtClean="0"/>
              <a:t> Model</a:t>
            </a:r>
            <a:endParaRPr lang="en-US" dirty="0"/>
          </a:p>
        </p:txBody>
      </p:sp>
      <p:sp>
        <p:nvSpPr>
          <p:cNvPr id="3" name="Content Placeholder 2"/>
          <p:cNvSpPr>
            <a:spLocks noGrp="1"/>
          </p:cNvSpPr>
          <p:nvPr>
            <p:ph idx="1"/>
          </p:nvPr>
        </p:nvSpPr>
        <p:spPr>
          <a:xfrm>
            <a:off x="457200" y="1295400"/>
            <a:ext cx="8382000" cy="5410200"/>
          </a:xfrm>
        </p:spPr>
        <p:txBody>
          <a:bodyPr>
            <a:normAutofit fontScale="92500" lnSpcReduction="20000"/>
          </a:bodyPr>
          <a:lstStyle/>
          <a:p>
            <a:pPr marL="514350" indent="-514350">
              <a:buAutoNum type="arabicParenR"/>
            </a:pPr>
            <a:r>
              <a:rPr lang="en-US" dirty="0" smtClean="0"/>
              <a:t>Traditional society- LDC higher % agriculture (most spend on military/religion)</a:t>
            </a:r>
          </a:p>
          <a:p>
            <a:pPr marL="514350" indent="-514350">
              <a:buAutoNum type="arabicParenR"/>
            </a:pPr>
            <a:r>
              <a:rPr lang="en-US" dirty="0" smtClean="0"/>
              <a:t>Preconditions for takeoff- well educated leaders invest in new technology/</a:t>
            </a:r>
            <a:r>
              <a:rPr lang="en-US" dirty="0" err="1" smtClean="0"/>
              <a:t>infostructure</a:t>
            </a:r>
            <a:r>
              <a:rPr lang="en-US" dirty="0" smtClean="0"/>
              <a:t>/h2o/transportation &lt;- international funding/stimulates increased productivity</a:t>
            </a:r>
          </a:p>
          <a:p>
            <a:pPr marL="514350" indent="-514350">
              <a:buAutoNum type="arabicParenR"/>
            </a:pPr>
            <a:r>
              <a:rPr lang="en-US" dirty="0" smtClean="0"/>
              <a:t>Takeoff- rapid growth in limited sectors</a:t>
            </a:r>
          </a:p>
          <a:p>
            <a:pPr marL="514350" indent="-514350">
              <a:buAutoNum type="arabicParenR"/>
            </a:pPr>
            <a:r>
              <a:rPr lang="en-US" dirty="0" smtClean="0"/>
              <a:t>Drive to maturity- modern technology diffuses to other sectors (workers skilled/specialized)</a:t>
            </a:r>
          </a:p>
          <a:p>
            <a:pPr marL="514350" indent="-514350">
              <a:buAutoNum type="arabicParenR"/>
            </a:pPr>
            <a:r>
              <a:rPr lang="en-US" dirty="0" smtClean="0"/>
              <a:t>Age of mass consumption- shift from steel/energy to motor vehicles/refrigerators [1950s consumerism- 2 wars $ soldiers]</a:t>
            </a:r>
          </a:p>
        </p:txBody>
      </p:sp>
    </p:spTree>
    <p:extLst>
      <p:ext uri="{BB962C8B-B14F-4D97-AF65-F5344CB8AC3E}">
        <p14:creationId xmlns:p14="http://schemas.microsoft.com/office/powerpoint/2010/main" val="2211403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Model Examples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“Y Asian Dragons-” S </a:t>
            </a:r>
            <a:r>
              <a:rPr lang="en-US" dirty="0" err="1" smtClean="0"/>
              <a:t>korea</a:t>
            </a:r>
            <a:r>
              <a:rPr lang="en-US" dirty="0" smtClean="0"/>
              <a:t>, Taiwan, Hong Kong (Brit), Singapore (Brit)</a:t>
            </a:r>
          </a:p>
          <a:p>
            <a:pPr lvl="1"/>
            <a:r>
              <a:rPr lang="en-US" dirty="0" smtClean="0"/>
              <a:t>Large cities, small rural land, no nat. resources</a:t>
            </a:r>
          </a:p>
          <a:p>
            <a:pPr lvl="1"/>
            <a:r>
              <a:rPr lang="en-US" dirty="0" smtClean="0"/>
              <a:t>Clothing/electronic sectors- low labor costs-inexpensive development</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Arab </a:t>
            </a:r>
            <a:r>
              <a:rPr lang="en-US" dirty="0" err="1" smtClean="0"/>
              <a:t>Peninsual</a:t>
            </a:r>
            <a:r>
              <a:rPr lang="en-US" dirty="0" smtClean="0"/>
              <a:t>- Saudi Arabia, Kuwait, Bahrain, Oman, UAE </a:t>
            </a:r>
          </a:p>
          <a:p>
            <a:pPr lvl="1"/>
            <a:r>
              <a:rPr lang="en-US" dirty="0" smtClean="0"/>
              <a:t>1970s petroleum prices rocket [invest: housing, hospitals, airports, college telecommunications]</a:t>
            </a:r>
          </a:p>
          <a:p>
            <a:pPr lvl="1"/>
            <a:r>
              <a:rPr lang="en-US" dirty="0" smtClean="0"/>
              <a:t>World markets without government subsidies</a:t>
            </a:r>
          </a:p>
          <a:p>
            <a:endParaRPr lang="en-US" dirty="0"/>
          </a:p>
          <a:p>
            <a:r>
              <a:rPr lang="en-US" dirty="0" smtClean="0"/>
              <a:t>Supermarkets stocked with Europe/N. Am (food)</a:t>
            </a:r>
          </a:p>
        </p:txBody>
      </p:sp>
    </p:spTree>
    <p:extLst>
      <p:ext uri="{BB962C8B-B14F-4D97-AF65-F5344CB8AC3E}">
        <p14:creationId xmlns:p14="http://schemas.microsoft.com/office/powerpoint/2010/main" val="26076204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the Middle East Assigned</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319279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Saipan investigation!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336514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development paths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48155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Sufficiency Issues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Protection of inefficient businesses</a:t>
            </a:r>
          </a:p>
          <a:p>
            <a:pPr lvl="1"/>
            <a:r>
              <a:rPr lang="en-US" dirty="0" smtClean="0"/>
              <a:t>Little incentive improve quality</a:t>
            </a:r>
          </a:p>
          <a:p>
            <a:pPr lvl="1"/>
            <a:r>
              <a:rPr lang="en-US" dirty="0" smtClean="0"/>
              <a:t>Lower production cost</a:t>
            </a:r>
          </a:p>
          <a:p>
            <a:pPr lvl="1"/>
            <a:r>
              <a:rPr lang="en-US" dirty="0" smtClean="0"/>
              <a:t>Reduce prices</a:t>
            </a:r>
          </a:p>
          <a:p>
            <a:pPr lvl="1"/>
            <a:r>
              <a:rPr lang="en-US" dirty="0" smtClean="0"/>
              <a:t>Increase production due to </a:t>
            </a:r>
            <a:r>
              <a:rPr lang="en-US" dirty="0" err="1" smtClean="0"/>
              <a:t>govt</a:t>
            </a:r>
            <a:r>
              <a:rPr lang="en-US" dirty="0" smtClean="0"/>
              <a:t> subsidies</a:t>
            </a:r>
          </a:p>
          <a:p>
            <a:pPr lvl="1"/>
            <a:r>
              <a:rPr lang="en-US" dirty="0" smtClean="0"/>
              <a:t>Lack sustainability/environment protection</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Need for large </a:t>
            </a:r>
            <a:r>
              <a:rPr lang="en-US" dirty="0" smtClean="0"/>
              <a:t>bureaucracy</a:t>
            </a:r>
          </a:p>
          <a:p>
            <a:pPr lvl="1"/>
            <a:r>
              <a:rPr lang="en-US" dirty="0" err="1" smtClean="0"/>
              <a:t>Ppl</a:t>
            </a:r>
            <a:r>
              <a:rPr lang="en-US" dirty="0" smtClean="0"/>
              <a:t> to license check</a:t>
            </a:r>
          </a:p>
          <a:p>
            <a:pPr lvl="1"/>
            <a:r>
              <a:rPr lang="en-US" dirty="0" err="1" smtClean="0"/>
              <a:t>Ppl</a:t>
            </a:r>
            <a:r>
              <a:rPr lang="en-US" dirty="0" smtClean="0"/>
              <a:t> to regulate</a:t>
            </a:r>
          </a:p>
          <a:p>
            <a:pPr lvl="1"/>
            <a:endParaRPr lang="en-US" dirty="0" smtClean="0"/>
          </a:p>
          <a:p>
            <a:pPr marL="454914" lvl="1" indent="0">
              <a:buNone/>
            </a:pPr>
            <a:r>
              <a:rPr lang="en-US" dirty="0" smtClean="0"/>
              <a:t>Leads to: corruption, abuse, inefficiency</a:t>
            </a:r>
          </a:p>
          <a:p>
            <a:pPr marL="454914" lvl="1" indent="0">
              <a:buNone/>
            </a:pPr>
            <a:endParaRPr lang="en-US" dirty="0"/>
          </a:p>
          <a:p>
            <a:pPr marL="454914" lvl="1" indent="0">
              <a:buNone/>
            </a:pPr>
            <a:r>
              <a:rPr lang="en-US" dirty="0" smtClean="0"/>
              <a:t>Make more advising on how to break </a:t>
            </a:r>
            <a:r>
              <a:rPr lang="en-US" dirty="0" err="1" smtClean="0"/>
              <a:t>govt</a:t>
            </a:r>
            <a:r>
              <a:rPr lang="en-US" dirty="0" smtClean="0"/>
              <a:t> regulations than being on the straight and narrow (black market $$)</a:t>
            </a:r>
            <a:endParaRPr lang="en-US" dirty="0"/>
          </a:p>
        </p:txBody>
      </p:sp>
    </p:spTree>
    <p:extLst>
      <p:ext uri="{BB962C8B-B14F-4D97-AF65-F5344CB8AC3E}">
        <p14:creationId xmlns:p14="http://schemas.microsoft.com/office/powerpoint/2010/main" val="40368412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challenges</a:t>
            </a:r>
            <a:endParaRPr lang="en-US" dirty="0"/>
          </a:p>
        </p:txBody>
      </p:sp>
      <p:sp>
        <p:nvSpPr>
          <p:cNvPr id="3" name="Content Placeholder 2"/>
          <p:cNvSpPr>
            <a:spLocks noGrp="1"/>
          </p:cNvSpPr>
          <p:nvPr>
            <p:ph sz="half" idx="1"/>
          </p:nvPr>
        </p:nvSpPr>
        <p:spPr>
          <a:xfrm>
            <a:off x="381000" y="1770501"/>
            <a:ext cx="3048000" cy="4858899"/>
          </a:xfrm>
        </p:spPr>
        <p:txBody>
          <a:bodyPr>
            <a:normAutofit fontScale="92500" lnSpcReduction="10000"/>
          </a:bodyPr>
          <a:lstStyle/>
          <a:p>
            <a:r>
              <a:rPr lang="en-US" dirty="0" smtClean="0"/>
              <a:t>Uneven resource distribution</a:t>
            </a:r>
          </a:p>
          <a:p>
            <a:pPr lvl="1"/>
            <a:r>
              <a:rPr lang="en-US" dirty="0" smtClean="0"/>
              <a:t>Countries resources</a:t>
            </a:r>
          </a:p>
          <a:p>
            <a:pPr lvl="1"/>
            <a:r>
              <a:rPr lang="en-US" dirty="0" smtClean="0"/>
              <a:t>Rising cost of production</a:t>
            </a:r>
          </a:p>
          <a:p>
            <a:pPr lvl="1"/>
            <a:r>
              <a:rPr lang="en-US" dirty="0" smtClean="0"/>
              <a:t>$-not to country development but to offset lost revenue</a:t>
            </a:r>
          </a:p>
          <a:p>
            <a:pPr lvl="1"/>
            <a:endParaRPr lang="en-US" dirty="0" smtClean="0"/>
          </a:p>
        </p:txBody>
      </p:sp>
      <p:sp>
        <p:nvSpPr>
          <p:cNvPr id="4" name="Content Placeholder 3"/>
          <p:cNvSpPr>
            <a:spLocks noGrp="1"/>
          </p:cNvSpPr>
          <p:nvPr>
            <p:ph sz="half" idx="2"/>
          </p:nvPr>
        </p:nvSpPr>
        <p:spPr>
          <a:xfrm>
            <a:off x="3657600" y="1752601"/>
            <a:ext cx="2736056" cy="4495800"/>
          </a:xfrm>
        </p:spPr>
        <p:txBody>
          <a:bodyPr>
            <a:normAutofit fontScale="92500" lnSpcReduction="10000"/>
          </a:bodyPr>
          <a:lstStyle/>
          <a:p>
            <a:r>
              <a:rPr lang="en-US" dirty="0" smtClean="0"/>
              <a:t>Increased dependency on developed countries</a:t>
            </a:r>
          </a:p>
          <a:p>
            <a:pPr lvl="1"/>
            <a:r>
              <a:rPr lang="en-US" dirty="0" smtClean="0"/>
              <a:t>Target key products, buy food/clothing necessities from other countries. </a:t>
            </a:r>
            <a:endParaRPr lang="en-US" dirty="0"/>
          </a:p>
          <a:p>
            <a:pPr lvl="1"/>
            <a:r>
              <a:rPr lang="en-US" dirty="0" smtClean="0"/>
              <a:t>Revenue could be used for </a:t>
            </a:r>
            <a:r>
              <a:rPr lang="en-US" dirty="0" err="1" smtClean="0"/>
              <a:t>infostructure</a:t>
            </a:r>
            <a:r>
              <a:rPr lang="en-US" dirty="0" smtClean="0"/>
              <a:t>…</a:t>
            </a:r>
            <a:endParaRPr lang="en-US" dirty="0"/>
          </a:p>
        </p:txBody>
      </p:sp>
      <p:sp>
        <p:nvSpPr>
          <p:cNvPr id="5" name="TextBox 4"/>
          <p:cNvSpPr txBox="1"/>
          <p:nvPr/>
        </p:nvSpPr>
        <p:spPr>
          <a:xfrm>
            <a:off x="6781800" y="1752600"/>
            <a:ext cx="1981200" cy="7386638"/>
          </a:xfrm>
          <a:prstGeom prst="rect">
            <a:avLst/>
          </a:prstGeom>
          <a:noFill/>
        </p:spPr>
        <p:txBody>
          <a:bodyPr wrap="square" rtlCol="0">
            <a:spAutoFit/>
          </a:bodyPr>
          <a:lstStyle/>
          <a:p>
            <a:pPr algn="ctr"/>
            <a:r>
              <a:rPr lang="en-US" sz="3200" dirty="0" smtClean="0"/>
              <a:t>Market decline</a:t>
            </a:r>
          </a:p>
          <a:p>
            <a:endParaRPr lang="en-US" sz="3200" dirty="0"/>
          </a:p>
          <a:p>
            <a:r>
              <a:rPr lang="en-US" sz="2400" dirty="0" smtClean="0"/>
              <a:t>Russian dolls, not, Olympics, then?</a:t>
            </a:r>
          </a:p>
          <a:p>
            <a:endParaRPr lang="en-US" sz="2400" dirty="0"/>
          </a:p>
          <a:p>
            <a:r>
              <a:rPr lang="en-US" sz="2400" dirty="0" smtClean="0"/>
              <a:t>Low cost manufactured goods-market gone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277077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Market Success Stories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21</a:t>
            </a:r>
            <a:r>
              <a:rPr lang="en-US" baseline="30000" dirty="0" smtClean="0"/>
              <a:t>st</a:t>
            </a:r>
            <a:r>
              <a:rPr lang="en-US" dirty="0" smtClean="0"/>
              <a:t> century trade develops more rapidly than wealth (GDP)…this means it’s important for LDC’s to do international trade</a:t>
            </a:r>
          </a:p>
          <a:p>
            <a:r>
              <a:rPr lang="en-US" dirty="0" smtClean="0"/>
              <a:t>Motivation</a:t>
            </a:r>
          </a:p>
          <a:p>
            <a:pPr marL="582930" indent="-514350">
              <a:buAutoNum type="arabicParenR"/>
            </a:pPr>
            <a:r>
              <a:rPr lang="en-US" dirty="0" smtClean="0"/>
              <a:t>S/E Europe + Japan MDC why not us?</a:t>
            </a:r>
          </a:p>
          <a:p>
            <a:pPr marL="582930" indent="-514350">
              <a:buAutoNum type="arabicParenR"/>
            </a:pPr>
            <a:r>
              <a:rPr lang="en-US" dirty="0" smtClean="0"/>
              <a:t>LDC abundant raw materials for MDC…if sovereign not TAKEN but SOLD! </a:t>
            </a:r>
          </a:p>
          <a:p>
            <a:pPr marL="582930" indent="-514350">
              <a:buAutoNum type="arabicParenR"/>
            </a:pPr>
            <a:r>
              <a:rPr lang="en-US" dirty="0" smtClean="0"/>
              <a:t>Benefit knowledge: demands, needs, preferences of consumers in other countries COMPETATIVENESS-</a:t>
            </a:r>
            <a:r>
              <a:rPr lang="en-US" dirty="0"/>
              <a:t> marketing strategies, technology, production </a:t>
            </a:r>
            <a:r>
              <a:rPr lang="en-US" dirty="0" smtClean="0"/>
              <a:t>engineering, all filter to other sectors w/in the country </a:t>
            </a:r>
            <a:endParaRPr lang="en-US" dirty="0"/>
          </a:p>
        </p:txBody>
      </p:sp>
    </p:spTree>
    <p:extLst>
      <p:ext uri="{BB962C8B-B14F-4D97-AF65-F5344CB8AC3E}">
        <p14:creationId xmlns:p14="http://schemas.microsoft.com/office/powerpoint/2010/main" val="4231189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 Self-&gt; International</a:t>
            </a:r>
            <a:endParaRPr lang="en-US" dirty="0"/>
          </a:p>
        </p:txBody>
      </p:sp>
      <p:sp>
        <p:nvSpPr>
          <p:cNvPr id="3" name="Content Placeholder 2"/>
          <p:cNvSpPr>
            <a:spLocks noGrp="1"/>
          </p:cNvSpPr>
          <p:nvPr>
            <p:ph idx="1"/>
          </p:nvPr>
        </p:nvSpPr>
        <p:spPr/>
        <p:txBody>
          <a:bodyPr>
            <a:normAutofit lnSpcReduction="10000"/>
          </a:bodyPr>
          <a:lstStyle/>
          <a:p>
            <a:pPr marL="68580" indent="0">
              <a:buNone/>
            </a:pPr>
            <a:r>
              <a:rPr lang="en-US" dirty="0" smtClean="0"/>
              <a:t>Foreign countries set up factories</a:t>
            </a:r>
          </a:p>
          <a:p>
            <a:pPr marL="68580" indent="0">
              <a:buNone/>
            </a:pPr>
            <a:r>
              <a:rPr lang="en-US" dirty="0" smtClean="0"/>
              <a:t>Tariffs/restrictions reduced/eliminated</a:t>
            </a:r>
          </a:p>
          <a:p>
            <a:pPr marL="68580" indent="0">
              <a:buNone/>
            </a:pPr>
            <a:r>
              <a:rPr lang="en-US" dirty="0" smtClean="0"/>
              <a:t>Monopolies eliminated</a:t>
            </a:r>
          </a:p>
          <a:p>
            <a:pPr marL="68580" indent="0">
              <a:buNone/>
            </a:pPr>
            <a:r>
              <a:rPr lang="en-US" dirty="0" smtClean="0"/>
              <a:t>Competition improved quality of production</a:t>
            </a:r>
          </a:p>
          <a:p>
            <a:pPr marL="68580" indent="0">
              <a:buNone/>
            </a:pPr>
            <a:r>
              <a:rPr lang="en-US" dirty="0" smtClean="0"/>
              <a:t>GNI per capita increased 6.5%/yr. </a:t>
            </a:r>
            <a:r>
              <a:rPr lang="en-US" dirty="0" err="1" smtClean="0"/>
              <a:t>vs</a:t>
            </a:r>
            <a:r>
              <a:rPr lang="en-US" dirty="0" smtClean="0"/>
              <a:t> 1.8%/</a:t>
            </a:r>
            <a:r>
              <a:rPr lang="en-US" dirty="0" err="1" smtClean="0"/>
              <a:t>yr</a:t>
            </a:r>
            <a:r>
              <a:rPr lang="en-US" dirty="0" smtClean="0"/>
              <a:t> self sufficiency model</a:t>
            </a:r>
          </a:p>
          <a:p>
            <a:pPr marL="68580" indent="0">
              <a:buNone/>
            </a:pPr>
            <a:endParaRPr lang="en-US" dirty="0"/>
          </a:p>
          <a:p>
            <a:pPr marL="68580" indent="0">
              <a:buNone/>
            </a:pPr>
            <a:r>
              <a:rPr lang="en-US" dirty="0" smtClean="0"/>
              <a:t>World wide GNI increased 4%/</a:t>
            </a:r>
            <a:r>
              <a:rPr lang="en-US" dirty="0" err="1" smtClean="0"/>
              <a:t>yr</a:t>
            </a:r>
            <a:r>
              <a:rPr lang="en-US" dirty="0" smtClean="0"/>
              <a:t> w/international vs. 1% self sufficiency </a:t>
            </a:r>
          </a:p>
        </p:txBody>
      </p:sp>
    </p:spTree>
    <p:extLst>
      <p:ext uri="{BB962C8B-B14F-4D97-AF65-F5344CB8AC3E}">
        <p14:creationId xmlns:p14="http://schemas.microsoft.com/office/powerpoint/2010/main" val="757194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Decent Standard of Living</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…is measured by…</a:t>
            </a:r>
          </a:p>
          <a:p>
            <a:r>
              <a:rPr lang="en-US" dirty="0" smtClean="0"/>
              <a:t>Gross National Income (GNI)…what is it?</a:t>
            </a:r>
          </a:p>
          <a:p>
            <a:r>
              <a:rPr lang="en-US" dirty="0" smtClean="0"/>
              <a:t>Value of the output of goods/services produced in a country in 1 year including $ that leaves/enters the country</a:t>
            </a:r>
          </a:p>
          <a:p>
            <a:endParaRPr lang="en-US" dirty="0" smtClean="0"/>
          </a:p>
          <a:p>
            <a:endParaRPr lang="en-US" dirty="0"/>
          </a:p>
        </p:txBody>
      </p:sp>
      <p:sp>
        <p:nvSpPr>
          <p:cNvPr id="6" name="Content Placeholder 5"/>
          <p:cNvSpPr>
            <a:spLocks noGrp="1"/>
          </p:cNvSpPr>
          <p:nvPr>
            <p:ph sz="half" idx="2"/>
          </p:nvPr>
        </p:nvSpPr>
        <p:spPr/>
        <p:txBody>
          <a:bodyPr>
            <a:normAutofit lnSpcReduction="10000"/>
          </a:bodyPr>
          <a:lstStyle/>
          <a:p>
            <a:r>
              <a:rPr lang="en-US" dirty="0" smtClean="0"/>
              <a:t>Purchasing Power parity (PPP)</a:t>
            </a:r>
          </a:p>
          <a:p>
            <a:r>
              <a:rPr lang="en-US" dirty="0" smtClean="0"/>
              <a:t>An adjustment made to the GNI to account for differences among countries in the cost of goods. </a:t>
            </a:r>
          </a:p>
          <a:p>
            <a:r>
              <a:rPr lang="en-US" dirty="0" smtClean="0"/>
              <a:t>In English…same product, higher price= some “better off”</a:t>
            </a:r>
            <a:endParaRPr lang="en-US" dirty="0"/>
          </a:p>
        </p:txBody>
      </p:sp>
    </p:spTree>
    <p:extLst>
      <p:ext uri="{BB962C8B-B14F-4D97-AF65-F5344CB8AC3E}">
        <p14:creationId xmlns:p14="http://schemas.microsoft.com/office/powerpoint/2010/main" val="1325269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World Trade Organization (WTO)</a:t>
            </a:r>
            <a:endParaRPr lang="en-US" sz="3600" dirty="0"/>
          </a:p>
        </p:txBody>
      </p:sp>
      <p:sp>
        <p:nvSpPr>
          <p:cNvPr id="3" name="Content Placeholder 2"/>
          <p:cNvSpPr>
            <a:spLocks noGrp="1"/>
          </p:cNvSpPr>
          <p:nvPr>
            <p:ph idx="1"/>
          </p:nvPr>
        </p:nvSpPr>
        <p:spPr/>
        <p:txBody>
          <a:bodyPr/>
          <a:lstStyle/>
          <a:p>
            <a:r>
              <a:rPr lang="en-US" dirty="0" smtClean="0"/>
              <a:t>1995 reduced barriers on international trade</a:t>
            </a:r>
          </a:p>
          <a:p>
            <a:endParaRPr lang="en-US" dirty="0"/>
          </a:p>
          <a:p>
            <a:pPr marL="582930" indent="-514350">
              <a:buAutoNum type="arabicParenR"/>
            </a:pPr>
            <a:r>
              <a:rPr lang="en-US" dirty="0" smtClean="0"/>
              <a:t>Negotiate trade restrictions manufactured goods/govt. subsidies; reduced/eliminated movement of $ banks, corporations, rich </a:t>
            </a:r>
            <a:r>
              <a:rPr lang="en-US" dirty="0" err="1" smtClean="0"/>
              <a:t>ppl</a:t>
            </a:r>
            <a:endParaRPr lang="en-US" dirty="0" smtClean="0"/>
          </a:p>
          <a:p>
            <a:pPr marL="582930" indent="-514350">
              <a:buAutoNum type="arabicParenR"/>
            </a:pPr>
            <a:r>
              <a:rPr lang="en-US" dirty="0" smtClean="0"/>
              <a:t>Promote through enforcing agreements- like UN mediate w/resolution. Copyright/patent in an age of technology; ordered illegal action to stop</a:t>
            </a:r>
            <a:endParaRPr lang="en-US" dirty="0"/>
          </a:p>
        </p:txBody>
      </p:sp>
    </p:spTree>
    <p:extLst>
      <p:ext uri="{BB962C8B-B14F-4D97-AF65-F5344CB8AC3E}">
        <p14:creationId xmlns:p14="http://schemas.microsoft.com/office/powerpoint/2010/main" val="35007714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WTO</a:t>
            </a:r>
            <a:endParaRPr lang="en-US" dirty="0"/>
          </a:p>
        </p:txBody>
      </p:sp>
      <p:sp>
        <p:nvSpPr>
          <p:cNvPr id="3" name="Content Placeholder 2"/>
          <p:cNvSpPr>
            <a:spLocks noGrp="1"/>
          </p:cNvSpPr>
          <p:nvPr>
            <p:ph idx="1"/>
          </p:nvPr>
        </p:nvSpPr>
        <p:spPr/>
        <p:txBody>
          <a:bodyPr/>
          <a:lstStyle/>
          <a:p>
            <a:r>
              <a:rPr lang="en-US" dirty="0" smtClean="0"/>
              <a:t>Antidemocratic </a:t>
            </a:r>
            <a:r>
              <a:rPr lang="en-US" dirty="0" err="1" smtClean="0"/>
              <a:t>bc</a:t>
            </a:r>
            <a:r>
              <a:rPr lang="en-US" dirty="0"/>
              <a:t> </a:t>
            </a:r>
            <a:r>
              <a:rPr lang="en-US" dirty="0" smtClean="0"/>
              <a:t>of closed door decision; promote the interests of large corporations</a:t>
            </a:r>
          </a:p>
          <a:p>
            <a:endParaRPr lang="en-US" dirty="0"/>
          </a:p>
          <a:p>
            <a:r>
              <a:rPr lang="en-US" dirty="0" smtClean="0"/>
              <a:t>Accused anti sovereign </a:t>
            </a:r>
            <a:r>
              <a:rPr lang="en-US" dirty="0" err="1" smtClean="0"/>
              <a:t>bc</a:t>
            </a:r>
            <a:r>
              <a:rPr lang="en-US" dirty="0" smtClean="0"/>
              <a:t> able to order tax changes/laws; unfair to trading practices?</a:t>
            </a:r>
          </a:p>
          <a:p>
            <a:endParaRPr lang="en-US" dirty="0"/>
          </a:p>
          <a:p>
            <a:pPr marL="68580" indent="0">
              <a:buNone/>
            </a:pPr>
            <a:r>
              <a:rPr lang="en-US" dirty="0" smtClean="0"/>
              <a:t>NOW YOU! Google “WTO ministerial conference”</a:t>
            </a:r>
            <a:endParaRPr lang="en-US" dirty="0"/>
          </a:p>
        </p:txBody>
      </p:sp>
    </p:spTree>
    <p:extLst>
      <p:ext uri="{BB962C8B-B14F-4D97-AF65-F5344CB8AC3E}">
        <p14:creationId xmlns:p14="http://schemas.microsoft.com/office/powerpoint/2010/main" val="30482253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Development </a:t>
            </a:r>
            <a:br>
              <a:rPr lang="en-US" dirty="0" smtClean="0"/>
            </a:br>
            <a:r>
              <a:rPr lang="en-US" sz="1400" dirty="0" smtClean="0"/>
              <a:t>brazil world cup</a:t>
            </a:r>
            <a:endParaRPr lang="en-US" sz="1400" dirty="0"/>
          </a:p>
        </p:txBody>
      </p:sp>
      <p:sp>
        <p:nvSpPr>
          <p:cNvPr id="3" name="Content Placeholder 2"/>
          <p:cNvSpPr>
            <a:spLocks noGrp="1"/>
          </p:cNvSpPr>
          <p:nvPr>
            <p:ph idx="1"/>
          </p:nvPr>
        </p:nvSpPr>
        <p:spPr/>
        <p:txBody>
          <a:bodyPr>
            <a:normAutofit fontScale="85000" lnSpcReduction="20000"/>
          </a:bodyPr>
          <a:lstStyle/>
          <a:p>
            <a:pPr marL="582930" indent="-514350">
              <a:buAutoNum type="arabicParenR"/>
            </a:pPr>
            <a:r>
              <a:rPr lang="en-US" dirty="0" smtClean="0"/>
              <a:t>Foreign direct investment (FDI)- investments made by a foreign company in the economy of another country [REQUIREMENT of International trade]</a:t>
            </a:r>
          </a:p>
          <a:p>
            <a:pPr marL="68580" indent="0">
              <a:buNone/>
            </a:pPr>
            <a:endParaRPr lang="en-US" dirty="0"/>
          </a:p>
          <a:p>
            <a:pPr marL="68580" indent="0">
              <a:buNone/>
            </a:pPr>
            <a:r>
              <a:rPr lang="en-US" dirty="0" smtClean="0"/>
              <a:t>FDI does NOT flow equally:</a:t>
            </a:r>
          </a:p>
          <a:p>
            <a:pPr marL="68580" indent="0">
              <a:buNone/>
            </a:pPr>
            <a:r>
              <a:rPr lang="en-US" dirty="0" smtClean="0"/>
              <a:t>3/5 MDC aid to MDC</a:t>
            </a:r>
          </a:p>
          <a:p>
            <a:pPr marL="68580" indent="0">
              <a:buNone/>
            </a:pPr>
            <a:r>
              <a:rPr lang="en-US" dirty="0" smtClean="0"/>
              <a:t>2/5 MDC aid to LDC</a:t>
            </a:r>
          </a:p>
          <a:p>
            <a:pPr marL="68580" indent="0">
              <a:buNone/>
            </a:pPr>
            <a:endParaRPr lang="en-US" dirty="0"/>
          </a:p>
          <a:p>
            <a:pPr marL="68580" indent="0">
              <a:buNone/>
            </a:pPr>
            <a:r>
              <a:rPr lang="en-US" dirty="0" smtClean="0"/>
              <a:t>2010 40% FDI went to CHINA! Not equal in LDC either 20% went to Brazil, Russia, Singapore</a:t>
            </a:r>
          </a:p>
          <a:p>
            <a:pPr marL="68580" indent="0">
              <a:buNone/>
            </a:pPr>
            <a:r>
              <a:rPr lang="en-US" dirty="0" smtClean="0"/>
              <a:t>Majority of transnational corporation HQ’s in MDC’s</a:t>
            </a:r>
          </a:p>
          <a:p>
            <a:pPr marL="582930" indent="-514350">
              <a:buAutoNum type="arabicParenR"/>
            </a:pPr>
            <a:endParaRPr lang="en-US" dirty="0"/>
          </a:p>
        </p:txBody>
      </p:sp>
    </p:spTree>
    <p:extLst>
      <p:ext uri="{BB962C8B-B14F-4D97-AF65-F5344CB8AC3E}">
        <p14:creationId xmlns:p14="http://schemas.microsoft.com/office/powerpoint/2010/main" val="42396440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Loans</a:t>
            </a:r>
            <a:endParaRPr lang="en-US" dirty="0"/>
          </a:p>
        </p:txBody>
      </p:sp>
      <p:sp>
        <p:nvSpPr>
          <p:cNvPr id="4" name="Text Placeholder 3"/>
          <p:cNvSpPr>
            <a:spLocks noGrp="1"/>
          </p:cNvSpPr>
          <p:nvPr>
            <p:ph type="body" idx="1"/>
          </p:nvPr>
        </p:nvSpPr>
        <p:spPr/>
        <p:txBody>
          <a:bodyPr/>
          <a:lstStyle/>
          <a:p>
            <a:r>
              <a:rPr lang="en-US" dirty="0" smtClean="0"/>
              <a:t>World Bank	</a:t>
            </a:r>
            <a:endParaRPr lang="en-US" dirty="0"/>
          </a:p>
        </p:txBody>
      </p:sp>
      <p:sp>
        <p:nvSpPr>
          <p:cNvPr id="6" name="Text Placeholder 5"/>
          <p:cNvSpPr>
            <a:spLocks noGrp="1"/>
          </p:cNvSpPr>
          <p:nvPr>
            <p:ph type="body" sz="half" idx="3"/>
          </p:nvPr>
        </p:nvSpPr>
        <p:spPr>
          <a:xfrm>
            <a:off x="4419600" y="1809750"/>
            <a:ext cx="4648199" cy="639762"/>
          </a:xfrm>
        </p:spPr>
        <p:txBody>
          <a:bodyPr>
            <a:normAutofit fontScale="92500"/>
          </a:bodyPr>
          <a:lstStyle/>
          <a:p>
            <a:r>
              <a:rPr lang="en-US" dirty="0" smtClean="0"/>
              <a:t>International Monetary Fund (IMF)</a:t>
            </a:r>
            <a:endParaRPr lang="en-US" dirty="0"/>
          </a:p>
        </p:txBody>
      </p:sp>
      <p:sp>
        <p:nvSpPr>
          <p:cNvPr id="5" name="Content Placeholder 4"/>
          <p:cNvSpPr>
            <a:spLocks noGrp="1"/>
          </p:cNvSpPr>
          <p:nvPr>
            <p:ph sz="quarter" idx="2"/>
          </p:nvPr>
        </p:nvSpPr>
        <p:spPr>
          <a:xfrm>
            <a:off x="304800" y="2459036"/>
            <a:ext cx="4192588" cy="4246563"/>
          </a:xfrm>
        </p:spPr>
        <p:txBody>
          <a:bodyPr>
            <a:normAutofit fontScale="92500" lnSpcReduction="20000"/>
          </a:bodyPr>
          <a:lstStyle/>
          <a:p>
            <a:r>
              <a:rPr lang="en-US" dirty="0" smtClean="0"/>
              <a:t>2 parts</a:t>
            </a:r>
          </a:p>
          <a:p>
            <a:r>
              <a:rPr lang="en-US" dirty="0" smtClean="0"/>
              <a:t>International Bank for Reconstruction and development (IBRD)</a:t>
            </a:r>
          </a:p>
          <a:p>
            <a:pPr lvl="1"/>
            <a:r>
              <a:rPr lang="en-US" dirty="0" smtClean="0"/>
              <a:t>Public administration, legal institutions, financial institutions, transportation, social service</a:t>
            </a:r>
          </a:p>
          <a:p>
            <a:pPr lvl="1"/>
            <a:r>
              <a:rPr lang="en-US" dirty="0" smtClean="0"/>
              <a:t>Where’s $$$$- sale of bonds/private investors</a:t>
            </a:r>
          </a:p>
          <a:p>
            <a:r>
              <a:rPr lang="en-US" dirty="0" smtClean="0"/>
              <a:t>International development Association (IDA)</a:t>
            </a:r>
          </a:p>
          <a:p>
            <a:pPr lvl="1"/>
            <a:r>
              <a:rPr lang="en-US" dirty="0" smtClean="0"/>
              <a:t>Too risky for IBRD get $ from IDA –Asia/Africa 1960s</a:t>
            </a:r>
          </a:p>
          <a:p>
            <a:pPr lvl="1"/>
            <a:r>
              <a:rPr lang="en-US" dirty="0" smtClean="0"/>
              <a:t>Where’s $$$- govt. contributions</a:t>
            </a:r>
            <a:endParaRPr lang="en-US" dirty="0"/>
          </a:p>
        </p:txBody>
      </p:sp>
      <p:sp>
        <p:nvSpPr>
          <p:cNvPr id="7" name="Content Placeholder 6"/>
          <p:cNvSpPr>
            <a:spLocks noGrp="1"/>
          </p:cNvSpPr>
          <p:nvPr>
            <p:ph sz="quarter" idx="4"/>
          </p:nvPr>
        </p:nvSpPr>
        <p:spPr>
          <a:xfrm>
            <a:off x="4645025" y="2459036"/>
            <a:ext cx="4194175" cy="4094163"/>
          </a:xfrm>
        </p:spPr>
        <p:txBody>
          <a:bodyPr>
            <a:normAutofit fontScale="92500"/>
          </a:bodyPr>
          <a:lstStyle/>
          <a:p>
            <a:r>
              <a:rPr lang="en-US" dirty="0" smtClean="0"/>
              <a:t>Loans countries with balance-of-payment problems that threaten expansion of international trade</a:t>
            </a:r>
          </a:p>
          <a:p>
            <a:pPr lvl="1"/>
            <a:r>
              <a:rPr lang="en-US" dirty="0" smtClean="0"/>
              <a:t>Rebuild international reserves, stabilize currency exchange rates, pay imports w/o trade restrictions</a:t>
            </a:r>
          </a:p>
          <a:p>
            <a:pPr lvl="1"/>
            <a:endParaRPr lang="en-US" dirty="0" smtClean="0"/>
          </a:p>
          <a:p>
            <a:pPr marL="454914" lvl="1" indent="0">
              <a:buNone/>
            </a:pPr>
            <a:r>
              <a:rPr lang="en-US" dirty="0" smtClean="0"/>
              <a:t>*based on each member countries size in world economy not specific project</a:t>
            </a:r>
          </a:p>
        </p:txBody>
      </p:sp>
    </p:spTree>
    <p:extLst>
      <p:ext uri="{BB962C8B-B14F-4D97-AF65-F5344CB8AC3E}">
        <p14:creationId xmlns:p14="http://schemas.microsoft.com/office/powerpoint/2010/main" val="13953301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World Bank/IMF?</a:t>
            </a:r>
            <a:endParaRPr lang="en-US" dirty="0"/>
          </a:p>
        </p:txBody>
      </p:sp>
      <p:sp>
        <p:nvSpPr>
          <p:cNvPr id="8" name="Content Placeholder 7"/>
          <p:cNvSpPr>
            <a:spLocks noGrp="1"/>
          </p:cNvSpPr>
          <p:nvPr>
            <p:ph idx="1"/>
          </p:nvPr>
        </p:nvSpPr>
        <p:spPr>
          <a:xfrm>
            <a:off x="381000" y="1783560"/>
            <a:ext cx="8686800" cy="4617240"/>
          </a:xfrm>
        </p:spPr>
        <p:txBody>
          <a:bodyPr>
            <a:normAutofit lnSpcReduction="10000"/>
          </a:bodyPr>
          <a:lstStyle/>
          <a:p>
            <a:r>
              <a:rPr lang="en-US" dirty="0" smtClean="0"/>
              <a:t>1944 UN conference-promote stability and economic development post WWII-Avoid Great DEPRESSION again!</a:t>
            </a:r>
          </a:p>
          <a:p>
            <a:endParaRPr lang="en-US" dirty="0"/>
          </a:p>
          <a:p>
            <a:r>
              <a:rPr lang="en-US" dirty="0" smtClean="0"/>
              <a:t>LDC’s borrow for </a:t>
            </a:r>
            <a:r>
              <a:rPr lang="en-US" dirty="0" err="1" smtClean="0"/>
              <a:t>infostructure</a:t>
            </a:r>
            <a:r>
              <a:rPr lang="en-US" dirty="0" smtClean="0"/>
              <a:t>-dams, flood protection, h20, roads, hotels</a:t>
            </a:r>
          </a:p>
          <a:p>
            <a:pPr lvl="1"/>
            <a:r>
              <a:rPr lang="en-US" dirty="0" smtClean="0"/>
              <a:t>Favorable for domestic and foreign businesses open/expand</a:t>
            </a:r>
          </a:p>
          <a:p>
            <a:pPr lvl="1"/>
            <a:r>
              <a:rPr lang="en-US" dirty="0" smtClean="0"/>
              <a:t>New structures= taxes=repay loans extra to develop citizens living conditions (win-win)</a:t>
            </a:r>
            <a:endParaRPr lang="en-US" dirty="0"/>
          </a:p>
        </p:txBody>
      </p:sp>
    </p:spTree>
    <p:extLst>
      <p:ext uri="{BB962C8B-B14F-4D97-AF65-F5344CB8AC3E}">
        <p14:creationId xmlns:p14="http://schemas.microsoft.com/office/powerpoint/2010/main" val="36447182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WORLD BANK ½ FAILURES</a:t>
            </a:r>
            <a:endParaRPr lang="en-US" dirty="0"/>
          </a:p>
        </p:txBody>
      </p:sp>
      <p:sp>
        <p:nvSpPr>
          <p:cNvPr id="3" name="Content Placeholder 2"/>
          <p:cNvSpPr>
            <a:spLocks noGrp="1"/>
          </p:cNvSpPr>
          <p:nvPr>
            <p:ph idx="1"/>
          </p:nvPr>
        </p:nvSpPr>
        <p:spPr>
          <a:xfrm>
            <a:off x="533400" y="1783560"/>
            <a:ext cx="8458200" cy="4541040"/>
          </a:xfrm>
        </p:spPr>
        <p:txBody>
          <a:bodyPr>
            <a:normAutofit lnSpcReduction="10000"/>
          </a:bodyPr>
          <a:lstStyle/>
          <a:p>
            <a:pPr marL="582930" indent="-514350">
              <a:buAutoNum type="arabicParenR"/>
            </a:pPr>
            <a:r>
              <a:rPr lang="en-US" dirty="0" smtClean="0"/>
              <a:t>Faulty engineering-products don’t function</a:t>
            </a:r>
          </a:p>
          <a:p>
            <a:pPr marL="582930" indent="-514350">
              <a:buAutoNum type="arabicParenR"/>
            </a:pPr>
            <a:r>
              <a:rPr lang="en-US" dirty="0" smtClean="0"/>
              <a:t>Aid stolen or spent on armaments (define)</a:t>
            </a:r>
          </a:p>
          <a:p>
            <a:pPr marL="582930" indent="-514350">
              <a:buAutoNum type="arabicParenR"/>
            </a:pPr>
            <a:r>
              <a:rPr lang="en-US" dirty="0" smtClean="0"/>
              <a:t>No new investment lured in…</a:t>
            </a:r>
          </a:p>
          <a:p>
            <a:pPr marL="582930" indent="-514350">
              <a:buAutoNum type="arabicParenR"/>
            </a:pPr>
            <a:r>
              <a:rPr lang="en-US" dirty="0" smtClean="0"/>
              <a:t>Unable to pay back interest let alone principle-unpaid MDC’s refuse to loan-</a:t>
            </a:r>
            <a:r>
              <a:rPr lang="en-US" dirty="0" err="1" smtClean="0"/>
              <a:t>infostructure</a:t>
            </a:r>
            <a:r>
              <a:rPr lang="en-US" dirty="0" smtClean="0"/>
              <a:t> stops-finance of MDC also damaged</a:t>
            </a:r>
          </a:p>
          <a:p>
            <a:pPr marL="68580" indent="0">
              <a:buNone/>
            </a:pPr>
            <a:endParaRPr lang="en-US" dirty="0"/>
          </a:p>
          <a:p>
            <a:pPr marL="68580" indent="0">
              <a:buNone/>
            </a:pPr>
            <a:r>
              <a:rPr lang="en-US" dirty="0" smtClean="0"/>
              <a:t>2008 exposed MDS’s also have high debt: Ireland, Italy, Greece, Portugal, Spain</a:t>
            </a:r>
            <a:endParaRPr lang="en-US" dirty="0"/>
          </a:p>
        </p:txBody>
      </p:sp>
    </p:spTree>
    <p:extLst>
      <p:ext uri="{BB962C8B-B14F-4D97-AF65-F5344CB8AC3E}">
        <p14:creationId xmlns:p14="http://schemas.microsoft.com/office/powerpoint/2010/main" val="33157002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apply for debt relief…</a:t>
            </a:r>
            <a:endParaRPr lang="en-US" dirty="0"/>
          </a:p>
        </p:txBody>
      </p:sp>
      <p:sp>
        <p:nvSpPr>
          <p:cNvPr id="3" name="Content Placeholder 2"/>
          <p:cNvSpPr>
            <a:spLocks noGrp="1"/>
          </p:cNvSpPr>
          <p:nvPr>
            <p:ph idx="1"/>
          </p:nvPr>
        </p:nvSpPr>
        <p:spPr>
          <a:xfrm>
            <a:off x="914400" y="1371600"/>
            <a:ext cx="7848600" cy="4983960"/>
          </a:xfrm>
        </p:spPr>
        <p:txBody>
          <a:bodyPr>
            <a:normAutofit fontScale="77500" lnSpcReduction="20000"/>
          </a:bodyPr>
          <a:lstStyle/>
          <a:p>
            <a:pPr marL="68580" indent="0">
              <a:buNone/>
            </a:pPr>
            <a:r>
              <a:rPr lang="en-US" dirty="0" smtClean="0"/>
              <a:t>…LDC’s need </a:t>
            </a:r>
            <a:r>
              <a:rPr lang="en-US" u="sng" dirty="0" smtClean="0"/>
              <a:t>Policy Framework Paper </a:t>
            </a:r>
            <a:r>
              <a:rPr lang="en-US" dirty="0" smtClean="0"/>
              <a:t>(PFP)</a:t>
            </a:r>
          </a:p>
          <a:p>
            <a:pPr marL="68580" indent="0">
              <a:buNone/>
            </a:pPr>
            <a:endParaRPr lang="en-US" dirty="0"/>
          </a:p>
          <a:p>
            <a:pPr marL="68580" indent="0">
              <a:buNone/>
            </a:pPr>
            <a:r>
              <a:rPr lang="en-US" dirty="0" smtClean="0"/>
              <a:t>Structural adjustment program provides economic goals/strategies for achieving objective + external financing requirements (PFP)</a:t>
            </a:r>
          </a:p>
          <a:p>
            <a:pPr marL="68580" indent="0">
              <a:buNone/>
            </a:pPr>
            <a:endParaRPr lang="en-US" dirty="0" smtClean="0"/>
          </a:p>
          <a:p>
            <a:pPr marL="68580" indent="0" algn="ctr">
              <a:buNone/>
            </a:pPr>
            <a:r>
              <a:rPr lang="en-US" i="1" dirty="0" smtClean="0">
                <a:solidFill>
                  <a:srgbClr val="FF0000"/>
                </a:solidFill>
              </a:rPr>
              <a:t>Restrictions</a:t>
            </a:r>
          </a:p>
          <a:p>
            <a:pPr marL="68580" indent="0">
              <a:buNone/>
            </a:pPr>
            <a:r>
              <a:rPr lang="en-US" dirty="0" smtClean="0"/>
              <a:t>-spend only what you can afford</a:t>
            </a:r>
          </a:p>
          <a:p>
            <a:pPr marL="68580" indent="0">
              <a:buNone/>
            </a:pPr>
            <a:r>
              <a:rPr lang="en-US" dirty="0" smtClean="0"/>
              <a:t>-benefits poor and rich alike</a:t>
            </a:r>
          </a:p>
          <a:p>
            <a:pPr marL="68580" indent="0">
              <a:buNone/>
            </a:pPr>
            <a:r>
              <a:rPr lang="en-US" dirty="0" smtClean="0"/>
              <a:t>-Health/education spending over military</a:t>
            </a:r>
          </a:p>
          <a:p>
            <a:pPr marL="68580" indent="0">
              <a:buNone/>
            </a:pPr>
            <a:r>
              <a:rPr lang="en-US" dirty="0" smtClean="0"/>
              <a:t>-Scarce resources get the most impact</a:t>
            </a:r>
          </a:p>
          <a:p>
            <a:pPr marL="68580" indent="0">
              <a:buNone/>
            </a:pPr>
            <a:r>
              <a:rPr lang="en-US" dirty="0" smtClean="0"/>
              <a:t>-encourage private sector production</a:t>
            </a:r>
          </a:p>
          <a:p>
            <a:pPr marL="68580" indent="0">
              <a:buNone/>
            </a:pPr>
            <a:r>
              <a:rPr lang="en-US" dirty="0" smtClean="0"/>
              <a:t>-reform govt. better civil services, fiscal management, rules/regulations and inform the public</a:t>
            </a:r>
            <a:endParaRPr lang="en-US" dirty="0"/>
          </a:p>
        </p:txBody>
      </p:sp>
    </p:spTree>
    <p:extLst>
      <p:ext uri="{BB962C8B-B14F-4D97-AF65-F5344CB8AC3E}">
        <p14:creationId xmlns:p14="http://schemas.microsoft.com/office/powerpoint/2010/main" val="22216222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Critics concerned about structural adjustment program…</a:t>
            </a:r>
            <a:endParaRPr lang="en-US" sz="3200" dirty="0"/>
          </a:p>
        </p:txBody>
      </p:sp>
      <p:sp>
        <p:nvSpPr>
          <p:cNvPr id="3" name="Content Placeholder 2"/>
          <p:cNvSpPr>
            <a:spLocks noGrp="1"/>
          </p:cNvSpPr>
          <p:nvPr>
            <p:ph idx="1"/>
          </p:nvPr>
        </p:nvSpPr>
        <p:spPr/>
        <p:txBody>
          <a:bodyPr>
            <a:normAutofit fontScale="92500"/>
          </a:bodyPr>
          <a:lstStyle/>
          <a:p>
            <a:r>
              <a:rPr lang="en-US" dirty="0" smtClean="0"/>
              <a:t>Poverty increases because the priority is on reducing govt. spending/inflation</a:t>
            </a:r>
          </a:p>
          <a:p>
            <a:endParaRPr lang="en-US" dirty="0" smtClean="0"/>
          </a:p>
          <a:p>
            <a:r>
              <a:rPr lang="en-US" dirty="0" smtClean="0"/>
              <a:t>Cuts to health, education, social services, loss of state/civil service jobs, higher unemployment, less support “special </a:t>
            </a:r>
            <a:r>
              <a:rPr lang="en-US" dirty="0" err="1" smtClean="0"/>
              <a:t>ppl</a:t>
            </a:r>
            <a:r>
              <a:rPr lang="en-US" dirty="0" smtClean="0"/>
              <a:t>” mothers/elderly</a:t>
            </a:r>
          </a:p>
          <a:p>
            <a:endParaRPr lang="en-US" dirty="0"/>
          </a:p>
          <a:p>
            <a:r>
              <a:rPr lang="en-US" dirty="0" smtClean="0"/>
              <a:t>AKA…punishes pore for actions not committed by them; waste, corruption, military build up</a:t>
            </a:r>
            <a:endParaRPr lang="en-US" dirty="0"/>
          </a:p>
        </p:txBody>
      </p:sp>
    </p:spTree>
    <p:extLst>
      <p:ext uri="{BB962C8B-B14F-4D97-AF65-F5344CB8AC3E}">
        <p14:creationId xmlns:p14="http://schemas.microsoft.com/office/powerpoint/2010/main" val="32215153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Bank/IMF respond!</a:t>
            </a:r>
            <a:endParaRPr lang="en-US" dirty="0"/>
          </a:p>
        </p:txBody>
      </p:sp>
      <p:sp>
        <p:nvSpPr>
          <p:cNvPr id="3" name="Content Placeholder 2"/>
          <p:cNvSpPr>
            <a:spLocks noGrp="1"/>
          </p:cNvSpPr>
          <p:nvPr>
            <p:ph idx="1"/>
          </p:nvPr>
        </p:nvSpPr>
        <p:spPr/>
        <p:txBody>
          <a:bodyPr>
            <a:normAutofit/>
          </a:bodyPr>
          <a:lstStyle/>
          <a:p>
            <a:r>
              <a:rPr lang="en-US" dirty="0" smtClean="0"/>
              <a:t>Encourage reduction of poverty</a:t>
            </a:r>
          </a:p>
          <a:p>
            <a:pPr marL="68580" indent="0">
              <a:buNone/>
            </a:pPr>
            <a:endParaRPr lang="en-US" dirty="0" smtClean="0"/>
          </a:p>
          <a:p>
            <a:r>
              <a:rPr lang="en-US" dirty="0" smtClean="0"/>
              <a:t>Consult more with average citizens</a:t>
            </a:r>
          </a:p>
          <a:p>
            <a:pPr marL="68580" indent="0">
              <a:buNone/>
            </a:pPr>
            <a:endParaRPr lang="en-US" dirty="0" smtClean="0"/>
          </a:p>
          <a:p>
            <a:r>
              <a:rPr lang="en-US" dirty="0" smtClean="0"/>
              <a:t>Require safety net for short term pain experienced by poor people</a:t>
            </a:r>
          </a:p>
        </p:txBody>
      </p:sp>
    </p:spTree>
    <p:extLst>
      <p:ext uri="{BB962C8B-B14F-4D97-AF65-F5344CB8AC3E}">
        <p14:creationId xmlns:p14="http://schemas.microsoft.com/office/powerpoint/2010/main" val="6826107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2064"/>
            <a:ext cx="8382000" cy="914400"/>
          </a:xfrm>
        </p:spPr>
        <p:txBody>
          <a:bodyPr/>
          <a:lstStyle/>
          <a:p>
            <a:r>
              <a:rPr lang="en-US" sz="3600" dirty="0" smtClean="0"/>
              <a:t>Challenges in Developed Countries</a:t>
            </a:r>
            <a:endParaRPr lang="en-US" sz="3600" dirty="0"/>
          </a:p>
        </p:txBody>
      </p:sp>
      <p:sp>
        <p:nvSpPr>
          <p:cNvPr id="3" name="Content Placeholder 2"/>
          <p:cNvSpPr>
            <a:spLocks noGrp="1"/>
          </p:cNvSpPr>
          <p:nvPr>
            <p:ph idx="1"/>
          </p:nvPr>
        </p:nvSpPr>
        <p:spPr/>
        <p:txBody>
          <a:bodyPr>
            <a:normAutofit fontScale="92500" lnSpcReduction="10000"/>
          </a:bodyPr>
          <a:lstStyle/>
          <a:p>
            <a:pPr marL="68580" indent="0">
              <a:buNone/>
            </a:pPr>
            <a:r>
              <a:rPr lang="en-US" dirty="0" smtClean="0"/>
              <a:t>MDC-</a:t>
            </a:r>
            <a:r>
              <a:rPr lang="en-US" dirty="0"/>
              <a:t>&gt;LDC’s dependent on international trade</a:t>
            </a:r>
          </a:p>
          <a:p>
            <a:r>
              <a:rPr lang="en-US" dirty="0"/>
              <a:t>USA-&gt; Latin Am. 	Europe-&gt; SW </a:t>
            </a:r>
            <a:r>
              <a:rPr lang="en-US" dirty="0" smtClean="0"/>
              <a:t>Asia</a:t>
            </a:r>
          </a:p>
          <a:p>
            <a:endParaRPr lang="en-US" dirty="0"/>
          </a:p>
          <a:p>
            <a:r>
              <a:rPr lang="en-US" dirty="0" smtClean="0"/>
              <a:t>Widening Inequality- 20</a:t>
            </a:r>
            <a:r>
              <a:rPr lang="en-US" baseline="30000" dirty="0" smtClean="0"/>
              <a:t>th</a:t>
            </a:r>
            <a:r>
              <a:rPr lang="en-US" dirty="0" smtClean="0"/>
              <a:t> century rich/poor narrowed MDC use $$ health, education, $$ for assistance</a:t>
            </a:r>
          </a:p>
          <a:p>
            <a:r>
              <a:rPr lang="en-US" dirty="0" smtClean="0"/>
              <a:t>1980s rich/poor increase MDC (1% hold 20% wealth)</a:t>
            </a:r>
          </a:p>
          <a:p>
            <a:r>
              <a:rPr lang="en-US" dirty="0" smtClean="0"/>
              <a:t>2008- Govt. saved large banks, resume profits, everyone else hurting $$$ </a:t>
            </a:r>
            <a:endParaRPr lang="en-US" dirty="0"/>
          </a:p>
        </p:txBody>
      </p:sp>
    </p:spTree>
    <p:extLst>
      <p:ext uri="{BB962C8B-B14F-4D97-AF65-F5344CB8AC3E}">
        <p14:creationId xmlns:p14="http://schemas.microsoft.com/office/powerpoint/2010/main" val="3717015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a:t>
            </a:r>
            <a:endParaRPr lang="en-US" dirty="0"/>
          </a:p>
        </p:txBody>
      </p:sp>
      <p:sp>
        <p:nvSpPr>
          <p:cNvPr id="3" name="Content Placeholder 2"/>
          <p:cNvSpPr>
            <a:spLocks noGrp="1"/>
          </p:cNvSpPr>
          <p:nvPr>
            <p:ph sz="half" idx="1"/>
          </p:nvPr>
        </p:nvSpPr>
        <p:spPr/>
        <p:txBody>
          <a:bodyPr/>
          <a:lstStyle/>
          <a:p>
            <a:pPr marL="0" indent="0">
              <a:buNone/>
            </a:pPr>
            <a:r>
              <a:rPr lang="en-US" dirty="0" smtClean="0"/>
              <a:t>÷ GNI by total population = average individual contribution toward generating a county’s wealth/year</a:t>
            </a:r>
          </a:p>
          <a:p>
            <a:pPr marL="0" indent="0">
              <a:buNone/>
            </a:pPr>
            <a:endParaRPr lang="en-US" dirty="0"/>
          </a:p>
          <a:p>
            <a:pPr marL="0" indent="0">
              <a:buNone/>
            </a:pPr>
            <a:r>
              <a:rPr lang="en-US" dirty="0" smtClean="0"/>
              <a:t>USA 2011: $15 trillion GNI/312 million </a:t>
            </a:r>
            <a:r>
              <a:rPr lang="en-US" dirty="0" err="1" smtClean="0"/>
              <a:t>ppl</a:t>
            </a:r>
            <a:r>
              <a:rPr lang="en-US" dirty="0" smtClean="0"/>
              <a:t> = GNI per capita of $47,000</a:t>
            </a:r>
          </a:p>
          <a:p>
            <a:pPr marL="0" indent="0">
              <a:buNone/>
            </a:pPr>
            <a:endParaRPr lang="en-US" dirty="0" smtClean="0"/>
          </a:p>
        </p:txBody>
      </p:sp>
      <p:sp>
        <p:nvSpPr>
          <p:cNvPr id="4" name="Content Placeholder 3"/>
          <p:cNvSpPr>
            <a:spLocks noGrp="1"/>
          </p:cNvSpPr>
          <p:nvPr>
            <p:ph sz="half" idx="2"/>
          </p:nvPr>
        </p:nvSpPr>
        <p:spPr/>
        <p:txBody>
          <a:bodyPr/>
          <a:lstStyle/>
          <a:p>
            <a:pPr marL="0" indent="0">
              <a:buNone/>
            </a:pPr>
            <a:endParaRPr lang="en-US" dirty="0" smtClean="0"/>
          </a:p>
          <a:p>
            <a:pPr marL="0" indent="0">
              <a:buNone/>
            </a:pPr>
            <a:endParaRPr lang="en-US" dirty="0"/>
          </a:p>
          <a:p>
            <a:pPr marL="0" indent="0">
              <a:buNone/>
            </a:pPr>
            <a:r>
              <a:rPr lang="en-US" dirty="0" smtClean="0"/>
              <a:t>Developed (MDC): $34,000 GNI/capita</a:t>
            </a:r>
          </a:p>
          <a:p>
            <a:pPr marL="0" indent="0">
              <a:buNone/>
            </a:pPr>
            <a:endParaRPr lang="en-US" dirty="0"/>
          </a:p>
          <a:p>
            <a:pPr marL="0" indent="0">
              <a:buNone/>
            </a:pPr>
            <a:r>
              <a:rPr lang="en-US" dirty="0" smtClean="0"/>
              <a:t>Developing (LDC): $7,000</a:t>
            </a:r>
            <a:endParaRPr lang="en-US" dirty="0"/>
          </a:p>
        </p:txBody>
      </p:sp>
      <p:sp>
        <p:nvSpPr>
          <p:cNvPr id="5" name="TextBox 4"/>
          <p:cNvSpPr txBox="1"/>
          <p:nvPr/>
        </p:nvSpPr>
        <p:spPr>
          <a:xfrm>
            <a:off x="609600" y="5867400"/>
            <a:ext cx="8153400" cy="954107"/>
          </a:xfrm>
          <a:prstGeom prst="rect">
            <a:avLst/>
          </a:prstGeom>
          <a:noFill/>
        </p:spPr>
        <p:txBody>
          <a:bodyPr wrap="square" rtlCol="0">
            <a:spAutoFit/>
          </a:bodyPr>
          <a:lstStyle/>
          <a:p>
            <a:pPr algn="ctr"/>
            <a:r>
              <a:rPr lang="en-US" sz="2800" b="1" dirty="0" smtClean="0">
                <a:solidFill>
                  <a:srgbClr val="FF0000"/>
                </a:solidFill>
              </a:rPr>
              <a:t>*This is not the perfect indicator of development; average wealth, not distributed</a:t>
            </a:r>
            <a:endParaRPr lang="en-US" sz="2800" b="1" dirty="0">
              <a:solidFill>
                <a:srgbClr val="FF0000"/>
              </a:solidFill>
            </a:endParaRPr>
          </a:p>
        </p:txBody>
      </p:sp>
    </p:spTree>
    <p:extLst>
      <p:ext uri="{BB962C8B-B14F-4D97-AF65-F5344CB8AC3E}">
        <p14:creationId xmlns:p14="http://schemas.microsoft.com/office/powerpoint/2010/main" val="40353686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Stimulus		vs.		Austerity</a:t>
            </a:r>
            <a:endParaRPr lang="en-US" dirty="0"/>
          </a:p>
        </p:txBody>
      </p:sp>
      <p:sp>
        <p:nvSpPr>
          <p:cNvPr id="5" name="Content Placeholder 4"/>
          <p:cNvSpPr>
            <a:spLocks noGrp="1"/>
          </p:cNvSpPr>
          <p:nvPr>
            <p:ph sz="half" idx="1"/>
          </p:nvPr>
        </p:nvSpPr>
        <p:spPr/>
        <p:txBody>
          <a:bodyPr/>
          <a:lstStyle/>
          <a:p>
            <a:r>
              <a:rPr lang="en-US" dirty="0" smtClean="0"/>
              <a:t>Government should spend more than tax collected + build </a:t>
            </a:r>
            <a:r>
              <a:rPr lang="en-US" dirty="0" err="1" smtClean="0"/>
              <a:t>infostructure</a:t>
            </a:r>
            <a:endParaRPr lang="en-US" dirty="0" smtClean="0"/>
          </a:p>
          <a:p>
            <a:r>
              <a:rPr lang="en-US" dirty="0" smtClean="0"/>
              <a:t>Economy recovers- businesses pay more taxes + </a:t>
            </a:r>
            <a:r>
              <a:rPr lang="en-US" dirty="0" err="1" smtClean="0"/>
              <a:t>ppl</a:t>
            </a:r>
            <a:r>
              <a:rPr lang="en-US" dirty="0" smtClean="0"/>
              <a:t> taxed- pay off debt</a:t>
            </a:r>
            <a:endParaRPr lang="en-US" dirty="0"/>
          </a:p>
        </p:txBody>
      </p:sp>
      <p:sp>
        <p:nvSpPr>
          <p:cNvPr id="6" name="Content Placeholder 5"/>
          <p:cNvSpPr>
            <a:spLocks noGrp="1"/>
          </p:cNvSpPr>
          <p:nvPr>
            <p:ph sz="half" idx="2"/>
          </p:nvPr>
        </p:nvSpPr>
        <p:spPr>
          <a:xfrm>
            <a:off x="4655344" y="1770501"/>
            <a:ext cx="4038600" cy="3944499"/>
          </a:xfrm>
        </p:spPr>
        <p:txBody>
          <a:bodyPr/>
          <a:lstStyle/>
          <a:p>
            <a:r>
              <a:rPr lang="en-US" dirty="0" smtClean="0"/>
              <a:t>Government reduces taxes; people and businesses spend extra $$ reviving economy</a:t>
            </a:r>
          </a:p>
          <a:p>
            <a:r>
              <a:rPr lang="en-US" dirty="0" smtClean="0"/>
              <a:t>Cut government spending, keep debt from swelling (whose hurt?)</a:t>
            </a:r>
          </a:p>
          <a:p>
            <a:endParaRPr lang="en-US" dirty="0"/>
          </a:p>
        </p:txBody>
      </p:sp>
      <p:sp>
        <p:nvSpPr>
          <p:cNvPr id="7" name="TextBox 6"/>
          <p:cNvSpPr txBox="1"/>
          <p:nvPr/>
        </p:nvSpPr>
        <p:spPr>
          <a:xfrm>
            <a:off x="685800" y="5562600"/>
            <a:ext cx="8077200" cy="369332"/>
          </a:xfrm>
          <a:prstGeom prst="rect">
            <a:avLst/>
          </a:prstGeom>
          <a:noFill/>
        </p:spPr>
        <p:txBody>
          <a:bodyPr wrap="square" rtlCol="0">
            <a:spAutoFit/>
          </a:bodyPr>
          <a:lstStyle/>
          <a:p>
            <a:r>
              <a:rPr lang="en-US" dirty="0" smtClean="0"/>
              <a:t>USA Obama and Bush chose Stimulus		in Europe 50/50 split</a:t>
            </a:r>
            <a:endParaRPr lang="en-US" dirty="0"/>
          </a:p>
        </p:txBody>
      </p:sp>
    </p:spTree>
    <p:extLst>
      <p:ext uri="{BB962C8B-B14F-4D97-AF65-F5344CB8AC3E}">
        <p14:creationId xmlns:p14="http://schemas.microsoft.com/office/powerpoint/2010/main" val="11116156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0"/>
            <a:ext cx="5029200" cy="1143000"/>
          </a:xfrm>
        </p:spPr>
        <p:txBody>
          <a:bodyPr/>
          <a:lstStyle/>
          <a:p>
            <a:pPr eaLnBrk="1" hangingPunct="1"/>
            <a:r>
              <a:rPr lang="en-US" altLang="en-US" sz="6000" b="1" smtClean="0">
                <a:solidFill>
                  <a:srgbClr val="FF0000"/>
                </a:solidFill>
                <a:latin typeface="Impact" pitchFamily="34" charset="0"/>
              </a:rPr>
              <a:t>“Hooverville”</a:t>
            </a:r>
            <a:endParaRPr lang="en-US" altLang="en-US" sz="6000" b="1" smtClean="0">
              <a:latin typeface="Impact" pitchFamily="34" charset="0"/>
            </a:endParaRPr>
          </a:p>
        </p:txBody>
      </p:sp>
      <p:sp>
        <p:nvSpPr>
          <p:cNvPr id="15363" name="Rectangle 3"/>
          <p:cNvSpPr>
            <a:spLocks noGrp="1" noChangeArrowheads="1"/>
          </p:cNvSpPr>
          <p:nvPr>
            <p:ph type="body" sz="half" idx="1"/>
          </p:nvPr>
        </p:nvSpPr>
        <p:spPr>
          <a:xfrm>
            <a:off x="0" y="990600"/>
            <a:ext cx="4419600" cy="5867400"/>
          </a:xfrm>
        </p:spPr>
        <p:txBody>
          <a:bodyPr/>
          <a:lstStyle/>
          <a:p>
            <a:pPr eaLnBrk="1" hangingPunct="1"/>
            <a:r>
              <a:rPr lang="en-US" altLang="en-US" b="1" smtClean="0"/>
              <a:t>Some families were forced to live in shanty towns</a:t>
            </a:r>
          </a:p>
          <a:p>
            <a:pPr lvl="1" eaLnBrk="1" hangingPunct="1"/>
            <a:r>
              <a:rPr lang="en-US" altLang="en-US" b="1" smtClean="0"/>
              <a:t>A grouping of shacks and tents in vacant lots</a:t>
            </a:r>
            <a:endParaRPr lang="en-US" altLang="en-US" sz="2400" smtClean="0"/>
          </a:p>
          <a:p>
            <a:pPr eaLnBrk="1" hangingPunct="1"/>
            <a:r>
              <a:rPr lang="en-US" altLang="en-US" b="1" smtClean="0"/>
              <a:t>They were referred to as “Hoovervilles” because of President Hoover’s lack of help during the depression.</a:t>
            </a:r>
            <a:endParaRPr lang="en-US" altLang="en-US" sz="2800" smtClean="0"/>
          </a:p>
        </p:txBody>
      </p:sp>
      <p:pic>
        <p:nvPicPr>
          <p:cNvPr id="15365" name="Picture 5" descr="A:\My Pictures\shanty town.gif"/>
          <p:cNvPicPr>
            <a:picLocks noChangeAspect="1" noChangeArrowheads="1"/>
          </p:cNvPicPr>
          <p:nvPr/>
        </p:nvPicPr>
        <p:blipFill>
          <a:blip r:embed="rId2">
            <a:extLst>
              <a:ext uri="{28A0092B-C50C-407E-A947-70E740481C1C}">
                <a14:useLocalDpi xmlns:a14="http://schemas.microsoft.com/office/drawing/2010/main" val="0"/>
              </a:ext>
            </a:extLst>
          </a:blip>
          <a:srcRect t="18159"/>
          <a:stretch>
            <a:fillRect/>
          </a:stretch>
        </p:blipFill>
        <p:spPr bwMode="auto">
          <a:xfrm>
            <a:off x="5715000" y="228600"/>
            <a:ext cx="3200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A:\My Pictures\squat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362200"/>
            <a:ext cx="29718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A:\My Pictures\shan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810000"/>
            <a:ext cx="22320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5298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dissolve">
                                      <p:cBhvr>
                                        <p:cTn id="7" dur="500"/>
                                        <p:tgtEl>
                                          <p:spTgt spid="15362"/>
                                        </p:tgtEl>
                                      </p:cBhvr>
                                    </p:animEffect>
                                  </p:childTnLst>
                                </p:cTn>
                              </p:par>
                            </p:childTnLst>
                          </p:cTn>
                        </p:par>
                        <p:par>
                          <p:cTn id="8" fill="hold" nodeType="afterGroup">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5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additive="base">
                                        <p:cTn id="16" dur="5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additive="base">
                                        <p:cTn id="21" dur="5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5365"/>
                                        </p:tgtEl>
                                        <p:attrNameLst>
                                          <p:attrName>style.visibility</p:attrName>
                                        </p:attrNameLst>
                                      </p:cBhvr>
                                      <p:to>
                                        <p:strVal val="visible"/>
                                      </p:to>
                                    </p:set>
                                    <p:anim calcmode="lin" valueType="num">
                                      <p:cBhvr>
                                        <p:cTn id="26" dur="500" fill="hold"/>
                                        <p:tgtEl>
                                          <p:spTgt spid="15365"/>
                                        </p:tgtEl>
                                        <p:attrNameLst>
                                          <p:attrName>ppt_w</p:attrName>
                                        </p:attrNameLst>
                                      </p:cBhvr>
                                      <p:tavLst>
                                        <p:tav tm="0">
                                          <p:val>
                                            <p:fltVal val="0"/>
                                          </p:val>
                                        </p:tav>
                                        <p:tav tm="100000">
                                          <p:val>
                                            <p:strVal val="#ppt_w"/>
                                          </p:val>
                                        </p:tav>
                                      </p:tavLst>
                                    </p:anim>
                                    <p:anim calcmode="lin" valueType="num">
                                      <p:cBhvr>
                                        <p:cTn id="27" dur="500" fill="hold"/>
                                        <p:tgtEl>
                                          <p:spTgt spid="15365"/>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2" fill="hold" nodeType="afterEffect">
                                  <p:stCondLst>
                                    <p:cond delay="0"/>
                                  </p:stCondLst>
                                  <p:childTnLst>
                                    <p:set>
                                      <p:cBhvr>
                                        <p:cTn id="30" dur="1" fill="hold">
                                          <p:stCondLst>
                                            <p:cond delay="0"/>
                                          </p:stCondLst>
                                        </p:cTn>
                                        <p:tgtEl>
                                          <p:spTgt spid="15367"/>
                                        </p:tgtEl>
                                        <p:attrNameLst>
                                          <p:attrName>style.visibility</p:attrName>
                                        </p:attrNameLst>
                                      </p:cBhvr>
                                      <p:to>
                                        <p:strVal val="visible"/>
                                      </p:to>
                                    </p:set>
                                    <p:anim calcmode="lin" valueType="num">
                                      <p:cBhvr>
                                        <p:cTn id="31" dur="500" fill="hold"/>
                                        <p:tgtEl>
                                          <p:spTgt spid="15367"/>
                                        </p:tgtEl>
                                        <p:attrNameLst>
                                          <p:attrName>ppt_x</p:attrName>
                                        </p:attrNameLst>
                                      </p:cBhvr>
                                      <p:tavLst>
                                        <p:tav tm="0">
                                          <p:val>
                                            <p:strVal val="#ppt_x+#ppt_w/2"/>
                                          </p:val>
                                        </p:tav>
                                        <p:tav tm="100000">
                                          <p:val>
                                            <p:strVal val="#ppt_x"/>
                                          </p:val>
                                        </p:tav>
                                      </p:tavLst>
                                    </p:anim>
                                    <p:anim calcmode="lin" valueType="num">
                                      <p:cBhvr>
                                        <p:cTn id="32" dur="500" fill="hold"/>
                                        <p:tgtEl>
                                          <p:spTgt spid="15367"/>
                                        </p:tgtEl>
                                        <p:attrNameLst>
                                          <p:attrName>ppt_y</p:attrName>
                                        </p:attrNameLst>
                                      </p:cBhvr>
                                      <p:tavLst>
                                        <p:tav tm="0">
                                          <p:val>
                                            <p:strVal val="#ppt_y"/>
                                          </p:val>
                                        </p:tav>
                                        <p:tav tm="100000">
                                          <p:val>
                                            <p:strVal val="#ppt_y"/>
                                          </p:val>
                                        </p:tav>
                                      </p:tavLst>
                                    </p:anim>
                                    <p:anim calcmode="lin" valueType="num">
                                      <p:cBhvr>
                                        <p:cTn id="33" dur="500" fill="hold"/>
                                        <p:tgtEl>
                                          <p:spTgt spid="15367"/>
                                        </p:tgtEl>
                                        <p:attrNameLst>
                                          <p:attrName>ppt_w</p:attrName>
                                        </p:attrNameLst>
                                      </p:cBhvr>
                                      <p:tavLst>
                                        <p:tav tm="0">
                                          <p:val>
                                            <p:fltVal val="0"/>
                                          </p:val>
                                        </p:tav>
                                        <p:tav tm="100000">
                                          <p:val>
                                            <p:strVal val="#ppt_w"/>
                                          </p:val>
                                        </p:tav>
                                      </p:tavLst>
                                    </p:anim>
                                    <p:anim calcmode="lin" valueType="num">
                                      <p:cBhvr>
                                        <p:cTn id="34" dur="500" fill="hold"/>
                                        <p:tgtEl>
                                          <p:spTgt spid="15367"/>
                                        </p:tgtEl>
                                        <p:attrNameLst>
                                          <p:attrName>ppt_h</p:attrName>
                                        </p:attrNameLst>
                                      </p:cBhvr>
                                      <p:tavLst>
                                        <p:tav tm="0">
                                          <p:val>
                                            <p:strVal val="#ppt_h"/>
                                          </p:val>
                                        </p:tav>
                                        <p:tav tm="100000">
                                          <p:val>
                                            <p:strVal val="#ppt_h"/>
                                          </p:val>
                                        </p:tav>
                                      </p:tavLst>
                                    </p:anim>
                                  </p:childTnLst>
                                </p:cTn>
                              </p:par>
                            </p:childTnLst>
                          </p:cTn>
                        </p:par>
                        <p:par>
                          <p:cTn id="35" fill="hold" nodeType="afterGroup">
                            <p:stCondLst>
                              <p:cond delay="3000"/>
                            </p:stCondLst>
                            <p:childTnLst>
                              <p:par>
                                <p:cTn id="36" presetID="17" presetClass="entr" presetSubtype="4" fill="hold" nodeType="afterEffect">
                                  <p:stCondLst>
                                    <p:cond delay="0"/>
                                  </p:stCondLst>
                                  <p:childTnLst>
                                    <p:set>
                                      <p:cBhvr>
                                        <p:cTn id="37" dur="1" fill="hold">
                                          <p:stCondLst>
                                            <p:cond delay="0"/>
                                          </p:stCondLst>
                                        </p:cTn>
                                        <p:tgtEl>
                                          <p:spTgt spid="15366"/>
                                        </p:tgtEl>
                                        <p:attrNameLst>
                                          <p:attrName>style.visibility</p:attrName>
                                        </p:attrNameLst>
                                      </p:cBhvr>
                                      <p:to>
                                        <p:strVal val="visible"/>
                                      </p:to>
                                    </p:set>
                                    <p:anim calcmode="lin" valueType="num">
                                      <p:cBhvr>
                                        <p:cTn id="38" dur="500" fill="hold"/>
                                        <p:tgtEl>
                                          <p:spTgt spid="15366"/>
                                        </p:tgtEl>
                                        <p:attrNameLst>
                                          <p:attrName>ppt_x</p:attrName>
                                        </p:attrNameLst>
                                      </p:cBhvr>
                                      <p:tavLst>
                                        <p:tav tm="0">
                                          <p:val>
                                            <p:strVal val="#ppt_x"/>
                                          </p:val>
                                        </p:tav>
                                        <p:tav tm="100000">
                                          <p:val>
                                            <p:strVal val="#ppt_x"/>
                                          </p:val>
                                        </p:tav>
                                      </p:tavLst>
                                    </p:anim>
                                    <p:anim calcmode="lin" valueType="num">
                                      <p:cBhvr>
                                        <p:cTn id="39" dur="500" fill="hold"/>
                                        <p:tgtEl>
                                          <p:spTgt spid="15366"/>
                                        </p:tgtEl>
                                        <p:attrNameLst>
                                          <p:attrName>ppt_y</p:attrName>
                                        </p:attrNameLst>
                                      </p:cBhvr>
                                      <p:tavLst>
                                        <p:tav tm="0">
                                          <p:val>
                                            <p:strVal val="#ppt_y+#ppt_h/2"/>
                                          </p:val>
                                        </p:tav>
                                        <p:tav tm="100000">
                                          <p:val>
                                            <p:strVal val="#ppt_y"/>
                                          </p:val>
                                        </p:tav>
                                      </p:tavLst>
                                    </p:anim>
                                    <p:anim calcmode="lin" valueType="num">
                                      <p:cBhvr>
                                        <p:cTn id="40" dur="500" fill="hold"/>
                                        <p:tgtEl>
                                          <p:spTgt spid="15366"/>
                                        </p:tgtEl>
                                        <p:attrNameLst>
                                          <p:attrName>ppt_w</p:attrName>
                                        </p:attrNameLst>
                                      </p:cBhvr>
                                      <p:tavLst>
                                        <p:tav tm="0">
                                          <p:val>
                                            <p:strVal val="#ppt_w"/>
                                          </p:val>
                                        </p:tav>
                                        <p:tav tm="100000">
                                          <p:val>
                                            <p:strVal val="#ppt_w"/>
                                          </p:val>
                                        </p:tav>
                                      </p:tavLst>
                                    </p:anim>
                                    <p:anim calcmode="lin" valueType="num">
                                      <p:cBhvr>
                                        <p:cTn id="41" dur="500" fill="hold"/>
                                        <p:tgtEl>
                                          <p:spTgt spid="153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bldLvl="2"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05000" y="381000"/>
            <a:ext cx="5257800" cy="1143000"/>
          </a:xfrm>
        </p:spPr>
        <p:txBody>
          <a:bodyPr>
            <a:normAutofit fontScale="90000"/>
          </a:bodyPr>
          <a:lstStyle/>
          <a:p>
            <a:pPr eaLnBrk="1" hangingPunct="1"/>
            <a:r>
              <a:rPr lang="en-US" altLang="en-US" sz="8800" i="1" smtClean="0">
                <a:solidFill>
                  <a:srgbClr val="9966FF"/>
                </a:solidFill>
                <a:latin typeface="Arial Black" pitchFamily="34" charset="0"/>
              </a:rPr>
              <a:t>*FDR*</a:t>
            </a:r>
            <a:endParaRPr lang="en-US" altLang="en-US" smtClean="0"/>
          </a:p>
        </p:txBody>
      </p:sp>
      <p:sp>
        <p:nvSpPr>
          <p:cNvPr id="27651" name="Rectangle 3"/>
          <p:cNvSpPr>
            <a:spLocks noGrp="1" noChangeArrowheads="1"/>
          </p:cNvSpPr>
          <p:nvPr>
            <p:ph type="body" sz="half" idx="2"/>
          </p:nvPr>
        </p:nvSpPr>
        <p:spPr>
          <a:xfrm>
            <a:off x="4648200" y="1447800"/>
            <a:ext cx="4495800" cy="5029200"/>
          </a:xfrm>
        </p:spPr>
        <p:txBody>
          <a:bodyPr>
            <a:normAutofit fontScale="92500"/>
          </a:bodyPr>
          <a:lstStyle/>
          <a:p>
            <a:pPr eaLnBrk="1" hangingPunct="1"/>
            <a:r>
              <a:rPr lang="en-US" altLang="en-US" sz="2800" b="1" smtClean="0"/>
              <a:t>When he was inaugurated unemployment had increased by 7 million.</a:t>
            </a:r>
          </a:p>
          <a:p>
            <a:pPr eaLnBrk="1" hangingPunct="1"/>
            <a:r>
              <a:rPr lang="en-US" altLang="en-US" sz="2800" b="1" smtClean="0"/>
              <a:t>Poor sections (like Harlem) had 50% of the pop. unemployed</a:t>
            </a:r>
          </a:p>
          <a:p>
            <a:pPr eaLnBrk="1" hangingPunct="1"/>
            <a:r>
              <a:rPr lang="en-US" altLang="en-US" sz="2800" b="1" smtClean="0"/>
              <a:t>“Happy Days are Here Again”- Roosevelt’s Theme Song</a:t>
            </a:r>
          </a:p>
          <a:p>
            <a:pPr eaLnBrk="1" hangingPunct="1"/>
            <a:r>
              <a:rPr lang="en-US" altLang="en-US" sz="2800" b="1" smtClean="0">
                <a:hlinkClick r:id="rId2"/>
              </a:rPr>
              <a:t>http://www.youtube.com/watch?v=gqsT4xnKZPg</a:t>
            </a:r>
            <a:r>
              <a:rPr lang="en-US" altLang="en-US" sz="2800" b="1" smtClean="0"/>
              <a:t> </a:t>
            </a:r>
          </a:p>
        </p:txBody>
      </p:sp>
      <p:pic>
        <p:nvPicPr>
          <p:cNvPr id="27652" name="Picture 4" descr="P:\English II\T.K.A.M\FDR.jpg"/>
          <p:cNvPicPr>
            <a:picLocks noChangeAspect="1" noChangeArrowheads="1"/>
          </p:cNvPicPr>
          <p:nvPr/>
        </p:nvPicPr>
        <p:blipFill>
          <a:blip r:embed="rId3">
            <a:extLst>
              <a:ext uri="{28A0092B-C50C-407E-A947-70E740481C1C}">
                <a14:useLocalDpi xmlns:a14="http://schemas.microsoft.com/office/drawing/2010/main" val="0"/>
              </a:ext>
            </a:extLst>
          </a:blip>
          <a:srcRect l="2237" r="8295" b="5357"/>
          <a:stretch>
            <a:fillRect/>
          </a:stretch>
        </p:blipFill>
        <p:spPr bwMode="auto">
          <a:xfrm>
            <a:off x="455613" y="1600200"/>
            <a:ext cx="35655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2471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000" smtClean="0"/>
              <a:t>ROOSEVELT’S PLAN</a:t>
            </a:r>
          </a:p>
        </p:txBody>
      </p:sp>
      <p:sp>
        <p:nvSpPr>
          <p:cNvPr id="28675" name="Rectangle 3"/>
          <p:cNvSpPr>
            <a:spLocks noGrp="1" noChangeArrowheads="1"/>
          </p:cNvSpPr>
          <p:nvPr>
            <p:ph idx="1"/>
          </p:nvPr>
        </p:nvSpPr>
        <p:spPr/>
        <p:txBody>
          <a:bodyPr/>
          <a:lstStyle/>
          <a:p>
            <a:pPr marL="609600" indent="-609600" eaLnBrk="1" hangingPunct="1">
              <a:lnSpc>
                <a:spcPct val="90000"/>
              </a:lnSpc>
            </a:pPr>
            <a:r>
              <a:rPr lang="en-US" altLang="en-US" b="1" smtClean="0"/>
              <a:t>NEW DEAL INTRODUCED</a:t>
            </a:r>
          </a:p>
          <a:p>
            <a:pPr marL="609600" indent="-609600" eaLnBrk="1" hangingPunct="1">
              <a:lnSpc>
                <a:spcPct val="90000"/>
              </a:lnSpc>
              <a:buFontTx/>
              <a:buNone/>
            </a:pPr>
            <a:r>
              <a:rPr lang="en-US" altLang="en-US" b="1" smtClean="0"/>
              <a:t>	1.  RELIEF FOR NEEDY</a:t>
            </a:r>
          </a:p>
          <a:p>
            <a:pPr marL="609600" indent="-609600" eaLnBrk="1" hangingPunct="1">
              <a:lnSpc>
                <a:spcPct val="90000"/>
              </a:lnSpc>
              <a:buFontTx/>
              <a:buNone/>
            </a:pPr>
            <a:r>
              <a:rPr lang="en-US" altLang="en-US" b="1" smtClean="0"/>
              <a:t>	2.  ECONOMIC RECOVERY</a:t>
            </a:r>
          </a:p>
          <a:p>
            <a:pPr marL="609600" indent="-609600" eaLnBrk="1" hangingPunct="1">
              <a:lnSpc>
                <a:spcPct val="90000"/>
              </a:lnSpc>
              <a:buFontTx/>
              <a:buNone/>
            </a:pPr>
            <a:r>
              <a:rPr lang="en-US" altLang="en-US" b="1" smtClean="0"/>
              <a:t>	3.  FINANCIAL REFORM</a:t>
            </a:r>
          </a:p>
        </p:txBody>
      </p:sp>
    </p:spTree>
    <p:extLst>
      <p:ext uri="{BB962C8B-B14F-4D97-AF65-F5344CB8AC3E}">
        <p14:creationId xmlns:p14="http://schemas.microsoft.com/office/powerpoint/2010/main" val="2864212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457200"/>
            <a:ext cx="7848600" cy="1143000"/>
          </a:xfrm>
        </p:spPr>
        <p:txBody>
          <a:bodyPr>
            <a:normAutofit fontScale="90000"/>
          </a:bodyPr>
          <a:lstStyle/>
          <a:p>
            <a:pPr eaLnBrk="1" hangingPunct="1"/>
            <a:r>
              <a:rPr lang="en-US" altLang="en-US" smtClean="0"/>
              <a:t>New Deal Programs</a:t>
            </a:r>
            <a:br>
              <a:rPr lang="en-US" altLang="en-US" smtClean="0"/>
            </a:br>
            <a:r>
              <a:rPr lang="en-US" altLang="en-US" smtClean="0"/>
              <a:t>aka</a:t>
            </a:r>
            <a:br>
              <a:rPr lang="en-US" altLang="en-US" smtClean="0"/>
            </a:br>
            <a:r>
              <a:rPr lang="en-US" altLang="en-US" smtClean="0"/>
              <a:t>Alphabet Soup</a:t>
            </a:r>
          </a:p>
        </p:txBody>
      </p:sp>
      <p:sp>
        <p:nvSpPr>
          <p:cNvPr id="33795" name="Content Placeholder 2"/>
          <p:cNvSpPr>
            <a:spLocks noGrp="1"/>
          </p:cNvSpPr>
          <p:nvPr>
            <p:ph idx="1"/>
          </p:nvPr>
        </p:nvSpPr>
        <p:spPr>
          <a:xfrm>
            <a:off x="0" y="1676400"/>
            <a:ext cx="9372600" cy="4114800"/>
          </a:xfrm>
        </p:spPr>
        <p:txBody>
          <a:bodyPr>
            <a:normAutofit fontScale="92500" lnSpcReduction="20000"/>
          </a:bodyPr>
          <a:lstStyle/>
          <a:p>
            <a:pPr eaLnBrk="1" hangingPunct="1"/>
            <a:r>
              <a:rPr lang="en-US" altLang="en-US" smtClean="0"/>
              <a:t>AAA</a:t>
            </a:r>
          </a:p>
          <a:p>
            <a:pPr eaLnBrk="1" hangingPunct="1"/>
            <a:r>
              <a:rPr lang="en-US" altLang="en-US" smtClean="0"/>
              <a:t>CCC</a:t>
            </a:r>
          </a:p>
          <a:p>
            <a:pPr eaLnBrk="1" hangingPunct="1"/>
            <a:r>
              <a:rPr lang="en-US" altLang="en-US" smtClean="0"/>
              <a:t>WPA</a:t>
            </a:r>
          </a:p>
          <a:p>
            <a:pPr eaLnBrk="1" hangingPunct="1"/>
            <a:r>
              <a:rPr lang="en-US" altLang="en-US" smtClean="0"/>
              <a:t>PWA</a:t>
            </a:r>
          </a:p>
          <a:p>
            <a:pPr eaLnBrk="1" hangingPunct="1"/>
            <a:r>
              <a:rPr lang="en-US" altLang="en-US" smtClean="0"/>
              <a:t>TVA</a:t>
            </a:r>
          </a:p>
          <a:p>
            <a:pPr eaLnBrk="1" hangingPunct="1"/>
            <a:r>
              <a:rPr lang="en-US" altLang="en-US" smtClean="0"/>
              <a:t>SSA</a:t>
            </a:r>
          </a:p>
          <a:p>
            <a:pPr eaLnBrk="1" hangingPunct="1"/>
            <a:r>
              <a:rPr lang="en-US" altLang="en-US" smtClean="0"/>
              <a:t>The list goes on..</a:t>
            </a:r>
          </a:p>
          <a:p>
            <a:pPr eaLnBrk="1" hangingPunct="1"/>
            <a:r>
              <a:rPr lang="en-US" altLang="en-US" smtClean="0">
                <a:hlinkClick r:id="rId2"/>
              </a:rPr>
              <a:t>http://www.history.com/topics/new-deal/videos#the-new-deal</a:t>
            </a:r>
            <a:r>
              <a:rPr lang="en-US" altLang="en-US" smtClean="0"/>
              <a:t> </a:t>
            </a:r>
          </a:p>
        </p:txBody>
      </p:sp>
    </p:spTree>
    <p:extLst>
      <p:ext uri="{BB962C8B-B14F-4D97-AF65-F5344CB8AC3E}">
        <p14:creationId xmlns:p14="http://schemas.microsoft.com/office/powerpoint/2010/main" val="2029052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As you watch the video</a:t>
            </a:r>
          </a:p>
        </p:txBody>
      </p:sp>
      <p:sp>
        <p:nvSpPr>
          <p:cNvPr id="34819" name="Content Placeholder 2"/>
          <p:cNvSpPr>
            <a:spLocks noGrp="1"/>
          </p:cNvSpPr>
          <p:nvPr>
            <p:ph idx="1"/>
          </p:nvPr>
        </p:nvSpPr>
        <p:spPr>
          <a:xfrm>
            <a:off x="685800" y="1676400"/>
            <a:ext cx="7772400" cy="4114800"/>
          </a:xfrm>
        </p:spPr>
        <p:txBody>
          <a:bodyPr>
            <a:normAutofit/>
          </a:bodyPr>
          <a:lstStyle/>
          <a:p>
            <a:pPr eaLnBrk="1" hangingPunct="1"/>
            <a:r>
              <a:rPr lang="en-US" altLang="en-US" dirty="0" smtClean="0"/>
              <a:t>Write 1 program for each of the 3 R’s</a:t>
            </a:r>
          </a:p>
          <a:p>
            <a:pPr eaLnBrk="1" hangingPunct="1">
              <a:buFontTx/>
              <a:buNone/>
            </a:pPr>
            <a:r>
              <a:rPr lang="en-US" altLang="en-US" dirty="0" smtClean="0"/>
              <a:t>and describe the purpose of the program</a:t>
            </a:r>
          </a:p>
          <a:p>
            <a:pPr eaLnBrk="1" hangingPunct="1">
              <a:buFontTx/>
              <a:buNone/>
            </a:pPr>
            <a:endParaRPr lang="en-US" altLang="en-US" dirty="0" smtClean="0"/>
          </a:p>
          <a:p>
            <a:pPr eaLnBrk="1" hangingPunct="1">
              <a:buFontTx/>
              <a:buNone/>
            </a:pPr>
            <a:r>
              <a:rPr lang="en-US" altLang="en-US" dirty="0" smtClean="0"/>
              <a:t>Relief:</a:t>
            </a:r>
          </a:p>
          <a:p>
            <a:pPr eaLnBrk="1" hangingPunct="1">
              <a:buFontTx/>
              <a:buNone/>
            </a:pPr>
            <a:r>
              <a:rPr lang="en-US" altLang="en-US" dirty="0" smtClean="0"/>
              <a:t>Recovery:</a:t>
            </a:r>
          </a:p>
          <a:p>
            <a:pPr eaLnBrk="1" hangingPunct="1">
              <a:buFontTx/>
              <a:buNone/>
            </a:pPr>
            <a:r>
              <a:rPr lang="en-US" altLang="en-US" dirty="0" smtClean="0"/>
              <a:t>Reform:</a:t>
            </a:r>
          </a:p>
          <a:p>
            <a:pPr eaLnBrk="1" hangingPunct="1">
              <a:buFontTx/>
              <a:buNone/>
            </a:pPr>
            <a:endParaRPr lang="en-US" altLang="en-US" dirty="0" smtClean="0"/>
          </a:p>
        </p:txBody>
      </p:sp>
    </p:spTree>
    <p:extLst>
      <p:ext uri="{BB962C8B-B14F-4D97-AF65-F5344CB8AC3E}">
        <p14:creationId xmlns:p14="http://schemas.microsoft.com/office/powerpoint/2010/main" val="1794628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IMPACT OF NEW DEAL</a:t>
            </a:r>
          </a:p>
        </p:txBody>
      </p:sp>
      <p:sp>
        <p:nvSpPr>
          <p:cNvPr id="36867" name="Rectangle 3"/>
          <p:cNvSpPr>
            <a:spLocks noGrp="1" noChangeArrowheads="1"/>
          </p:cNvSpPr>
          <p:nvPr>
            <p:ph idx="1"/>
          </p:nvPr>
        </p:nvSpPr>
        <p:spPr/>
        <p:txBody>
          <a:bodyPr/>
          <a:lstStyle/>
          <a:p>
            <a:pPr marL="609600" indent="-609600" eaLnBrk="1" hangingPunct="1"/>
            <a:r>
              <a:rPr lang="en-US" altLang="en-US" b="1" smtClean="0"/>
              <a:t>POSITIVE</a:t>
            </a:r>
          </a:p>
          <a:p>
            <a:pPr marL="609600" indent="-609600" eaLnBrk="1" hangingPunct="1">
              <a:buFontTx/>
              <a:buNone/>
            </a:pPr>
            <a:r>
              <a:rPr lang="en-US" altLang="en-US" b="1" smtClean="0"/>
              <a:t>	1.  INCREASED WAGES</a:t>
            </a:r>
          </a:p>
          <a:p>
            <a:pPr marL="609600" indent="-609600" eaLnBrk="1" hangingPunct="1">
              <a:buFontTx/>
              <a:buNone/>
            </a:pPr>
            <a:r>
              <a:rPr lang="en-US" altLang="en-US" b="1" smtClean="0"/>
              <a:t>	2.  CREATED LABOR UNIONS</a:t>
            </a:r>
          </a:p>
          <a:p>
            <a:pPr marL="609600" indent="-609600" eaLnBrk="1" hangingPunct="1">
              <a:buFontTx/>
              <a:buNone/>
            </a:pPr>
            <a:r>
              <a:rPr lang="en-US" altLang="en-US" b="1" smtClean="0"/>
              <a:t>	3.  PRESERVED NATURAL RESOURCES</a:t>
            </a:r>
          </a:p>
          <a:p>
            <a:pPr marL="609600" indent="-609600" eaLnBrk="1" hangingPunct="1">
              <a:buFontTx/>
              <a:buNone/>
            </a:pPr>
            <a:r>
              <a:rPr lang="en-US" altLang="en-US" b="1" smtClean="0"/>
              <a:t>	4.  CARED FOR SICK AND ELDERLY</a:t>
            </a:r>
          </a:p>
          <a:p>
            <a:pPr marL="609600" indent="-609600" eaLnBrk="1" hangingPunct="1">
              <a:buFontTx/>
              <a:buNone/>
            </a:pPr>
            <a:r>
              <a:rPr lang="en-US" altLang="en-US" b="1" smtClean="0"/>
              <a:t>	5.  RAISED INCOMES</a:t>
            </a:r>
          </a:p>
        </p:txBody>
      </p:sp>
    </p:spTree>
    <p:extLst>
      <p:ext uri="{BB962C8B-B14F-4D97-AF65-F5344CB8AC3E}">
        <p14:creationId xmlns:p14="http://schemas.microsoft.com/office/powerpoint/2010/main" val="3155882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IMPACT OF NEW DEAL</a:t>
            </a:r>
          </a:p>
        </p:txBody>
      </p:sp>
      <p:sp>
        <p:nvSpPr>
          <p:cNvPr id="37891" name="Rectangle 3"/>
          <p:cNvSpPr>
            <a:spLocks noGrp="1" noChangeArrowheads="1"/>
          </p:cNvSpPr>
          <p:nvPr>
            <p:ph idx="1"/>
          </p:nvPr>
        </p:nvSpPr>
        <p:spPr/>
        <p:txBody>
          <a:bodyPr/>
          <a:lstStyle/>
          <a:p>
            <a:pPr eaLnBrk="1" hangingPunct="1"/>
            <a:r>
              <a:rPr lang="en-US" altLang="en-US" b="1" smtClean="0"/>
              <a:t>NEGATIVE</a:t>
            </a:r>
          </a:p>
          <a:p>
            <a:pPr eaLnBrk="1" hangingPunct="1">
              <a:buFont typeface="Wingdings" pitchFamily="2" charset="2"/>
              <a:buNone/>
            </a:pPr>
            <a:r>
              <a:rPr lang="en-US" altLang="en-US" b="1" smtClean="0"/>
              <a:t>	1.  INCREASED NATIONAL DEBT</a:t>
            </a:r>
          </a:p>
          <a:p>
            <a:pPr eaLnBrk="1" hangingPunct="1">
              <a:buFont typeface="Wingdings" pitchFamily="2" charset="2"/>
              <a:buNone/>
            </a:pPr>
            <a:r>
              <a:rPr lang="en-US" altLang="en-US" b="1" smtClean="0"/>
              <a:t>	2.  INCREASED SIZE OF FEDERAL GOV’T</a:t>
            </a:r>
          </a:p>
          <a:p>
            <a:pPr eaLnBrk="1" hangingPunct="1">
              <a:buFont typeface="Wingdings" pitchFamily="2" charset="2"/>
              <a:buNone/>
            </a:pPr>
            <a:r>
              <a:rPr lang="en-US" altLang="en-US" b="1" smtClean="0"/>
              <a:t>	3.  DOUBLED SIZE OF BUREAUCRACY</a:t>
            </a:r>
          </a:p>
          <a:p>
            <a:pPr eaLnBrk="1" hangingPunct="1">
              <a:buFont typeface="Wingdings" pitchFamily="2" charset="2"/>
              <a:buNone/>
            </a:pPr>
            <a:r>
              <a:rPr lang="en-US" altLang="en-US" b="1" smtClean="0"/>
              <a:t>	4.  FAILED TO INCREASE PRIVATE BUSINESSES</a:t>
            </a:r>
          </a:p>
        </p:txBody>
      </p:sp>
    </p:spTree>
    <p:extLst>
      <p:ext uri="{BB962C8B-B14F-4D97-AF65-F5344CB8AC3E}">
        <p14:creationId xmlns:p14="http://schemas.microsoft.com/office/powerpoint/2010/main" val="3606348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Europe's Debt Crisis/Housing Sector</a:t>
            </a:r>
            <a:endParaRPr lang="en-US" sz="3200" dirty="0"/>
          </a:p>
        </p:txBody>
      </p:sp>
      <p:sp>
        <p:nvSpPr>
          <p:cNvPr id="3" name="Content Placeholder 2"/>
          <p:cNvSpPr>
            <a:spLocks noGrp="1"/>
          </p:cNvSpPr>
          <p:nvPr>
            <p:ph idx="1"/>
          </p:nvPr>
        </p:nvSpPr>
        <p:spPr>
          <a:xfrm>
            <a:off x="609600" y="1783560"/>
            <a:ext cx="8382000" cy="4572000"/>
          </a:xfrm>
        </p:spPr>
        <p:txBody>
          <a:bodyPr>
            <a:normAutofit lnSpcReduction="10000"/>
          </a:bodyPr>
          <a:lstStyle/>
          <a:p>
            <a:r>
              <a:rPr lang="en-US" dirty="0" smtClean="0"/>
              <a:t>2008 Euro proved difficult when countries were burdened with weaker economies</a:t>
            </a:r>
          </a:p>
          <a:p>
            <a:r>
              <a:rPr lang="en-US" dirty="0" smtClean="0"/>
              <a:t>N. Europe argues weaker economies need austerity programs</a:t>
            </a:r>
          </a:p>
          <a:p>
            <a:r>
              <a:rPr lang="en-US" dirty="0" smtClean="0"/>
              <a:t>S. Europe argues N should fund stimulus programs so EUROPE as a WHOLE can PROSPER</a:t>
            </a:r>
          </a:p>
          <a:p>
            <a:endParaRPr lang="en-US" dirty="0"/>
          </a:p>
          <a:p>
            <a:r>
              <a:rPr lang="en-US" dirty="0" smtClean="0"/>
              <a:t>Housing bubble- loans to business/individuals that couldn’t be repaid-increase in value SHARP decline</a:t>
            </a:r>
            <a:endParaRPr lang="en-US" dirty="0"/>
          </a:p>
        </p:txBody>
      </p:sp>
    </p:spTree>
    <p:extLst>
      <p:ext uri="{BB962C8B-B14F-4D97-AF65-F5344CB8AC3E}">
        <p14:creationId xmlns:p14="http://schemas.microsoft.com/office/powerpoint/2010/main" val="2856573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r>
              <a:rPr lang="en-US" dirty="0" smtClean="0"/>
              <a:t>Fair Trade</a:t>
            </a:r>
            <a:endParaRPr lang="en-US" dirty="0"/>
          </a:p>
        </p:txBody>
      </p:sp>
      <p:sp>
        <p:nvSpPr>
          <p:cNvPr id="3" name="Content Placeholder 2"/>
          <p:cNvSpPr>
            <a:spLocks noGrp="1"/>
          </p:cNvSpPr>
          <p:nvPr>
            <p:ph idx="1"/>
          </p:nvPr>
        </p:nvSpPr>
        <p:spPr/>
        <p:txBody>
          <a:bodyPr>
            <a:normAutofit fontScale="92500"/>
          </a:bodyPr>
          <a:lstStyle/>
          <a:p>
            <a:r>
              <a:rPr lang="en-US" dirty="0" smtClean="0"/>
              <a:t>Commerce in which products are made and traded according to standards that protect workers/small businesses in developing countries</a:t>
            </a:r>
          </a:p>
          <a:p>
            <a:r>
              <a:rPr lang="en-US" dirty="0" smtClean="0"/>
              <a:t>N. Am. Handicrafts-Ten Thousand Villages</a:t>
            </a:r>
          </a:p>
          <a:p>
            <a:r>
              <a:rPr lang="en-US" dirty="0" smtClean="0"/>
              <a:t>Europe- food</a:t>
            </a:r>
          </a:p>
          <a:p>
            <a:endParaRPr lang="en-US" dirty="0"/>
          </a:p>
          <a:p>
            <a:r>
              <a:rPr lang="en-US" dirty="0" smtClean="0"/>
              <a:t>Standard: Fair trade labeling Organization International (FLO)</a:t>
            </a:r>
          </a:p>
          <a:p>
            <a:r>
              <a:rPr lang="en-US" dirty="0" smtClean="0"/>
              <a:t>USA: </a:t>
            </a:r>
            <a:r>
              <a:rPr lang="en-US" dirty="0" err="1" smtClean="0"/>
              <a:t>Transfair</a:t>
            </a:r>
            <a:r>
              <a:rPr lang="en-US" dirty="0" smtClean="0"/>
              <a:t> USA</a:t>
            </a:r>
            <a:endParaRPr lang="en-US" dirty="0"/>
          </a:p>
        </p:txBody>
      </p:sp>
    </p:spTree>
    <p:extLst>
      <p:ext uri="{BB962C8B-B14F-4D97-AF65-F5344CB8AC3E}">
        <p14:creationId xmlns:p14="http://schemas.microsoft.com/office/powerpoint/2010/main" val="3050093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Domestic Product (GDP)</a:t>
            </a:r>
            <a:endParaRPr lang="en-US" dirty="0"/>
          </a:p>
        </p:txBody>
      </p:sp>
      <p:sp>
        <p:nvSpPr>
          <p:cNvPr id="3" name="Content Placeholder 2"/>
          <p:cNvSpPr>
            <a:spLocks noGrp="1"/>
          </p:cNvSpPr>
          <p:nvPr>
            <p:ph idx="1"/>
          </p:nvPr>
        </p:nvSpPr>
        <p:spPr/>
        <p:txBody>
          <a:bodyPr/>
          <a:lstStyle/>
          <a:p>
            <a:r>
              <a:rPr lang="en-US" dirty="0" smtClean="0"/>
              <a:t>Value of the output of goods/services produced in a country/year, but it does not account for $$ that leaves and enters the country</a:t>
            </a:r>
            <a:endParaRPr lang="en-US" dirty="0"/>
          </a:p>
        </p:txBody>
      </p:sp>
    </p:spTree>
    <p:extLst>
      <p:ext uri="{BB962C8B-B14F-4D97-AF65-F5344CB8AC3E}">
        <p14:creationId xmlns:p14="http://schemas.microsoft.com/office/powerpoint/2010/main" val="2927923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Sale 1% retail price to worker</a:t>
            </a:r>
            <a:br>
              <a:rPr lang="en-US" sz="3200" dirty="0" smtClean="0"/>
            </a:br>
            <a:r>
              <a:rPr lang="en-US" sz="3200" dirty="0" smtClean="0"/>
              <a:t>Fair Trade 1/3 price to producer</a:t>
            </a:r>
            <a:endParaRPr lang="en-US" sz="3200" dirty="0"/>
          </a:p>
        </p:txBody>
      </p:sp>
      <p:sp>
        <p:nvSpPr>
          <p:cNvPr id="3" name="Content Placeholder 2"/>
          <p:cNvSpPr>
            <a:spLocks noGrp="1"/>
          </p:cNvSpPr>
          <p:nvPr>
            <p:ph idx="1"/>
          </p:nvPr>
        </p:nvSpPr>
        <p:spPr>
          <a:xfrm>
            <a:off x="914400" y="2514600"/>
            <a:ext cx="7772400" cy="3840960"/>
          </a:xfrm>
        </p:spPr>
        <p:txBody>
          <a:bodyPr>
            <a:normAutofit fontScale="70000" lnSpcReduction="20000"/>
          </a:bodyPr>
          <a:lstStyle/>
          <a:p>
            <a:r>
              <a:rPr lang="en-US" dirty="0"/>
              <a:t>This handcrafted bag made in northern Uganda is the "on-the-go" version of our popular Messenger Bag. Lightweight, compact, and designed to fit a 15" laptop with additional pockets and room for your other essentials. A genuine leather emblem on the inside pocket is branded with a signature that proudly displays the name and story of the seamstress who made it.</a:t>
            </a:r>
          </a:p>
          <a:p>
            <a:endParaRPr lang="en-US" dirty="0" smtClean="0"/>
          </a:p>
          <a:p>
            <a:r>
              <a:rPr lang="en-US" dirty="0" smtClean="0"/>
              <a:t>Mend</a:t>
            </a:r>
            <a:r>
              <a:rPr lang="en-US" dirty="0"/>
              <a:t>: a line by Invisible Children to empower women who were directly affected by the LRA conflict.</a:t>
            </a:r>
          </a:p>
          <a:p>
            <a:endParaRPr lang="en-US" dirty="0" smtClean="0"/>
          </a:p>
          <a:p>
            <a:r>
              <a:rPr lang="en-US" dirty="0" smtClean="0"/>
              <a:t>Fingerprint </a:t>
            </a:r>
            <a:r>
              <a:rPr lang="en-US" dirty="0"/>
              <a:t>of the Mend seamstress on padded shoulder strap</a:t>
            </a:r>
            <a:br>
              <a:rPr lang="en-US" dirty="0"/>
            </a:br>
            <a:r>
              <a:rPr lang="en-US" dirty="0"/>
              <a:t>Personalized story on leather detail in the bag</a:t>
            </a:r>
          </a:p>
          <a:p>
            <a:endParaRPr lang="en-US" dirty="0"/>
          </a:p>
        </p:txBody>
      </p:sp>
    </p:spTree>
    <p:extLst>
      <p:ext uri="{BB962C8B-B14F-4D97-AF65-F5344CB8AC3E}">
        <p14:creationId xmlns:p14="http://schemas.microsoft.com/office/powerpoint/2010/main" val="20483186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people…have value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Farmers markets, fair trade workers form cooperatives</a:t>
            </a:r>
          </a:p>
          <a:p>
            <a:r>
              <a:rPr lang="en-US" dirty="0" smtClean="0"/>
              <a:t>Work together to get credit, reduce raw material costs, maintain higher/fairer prices for products</a:t>
            </a:r>
          </a:p>
          <a:p>
            <a:endParaRPr lang="en-US" dirty="0"/>
          </a:p>
          <a:p>
            <a:r>
              <a:rPr lang="en-US" dirty="0" smtClean="0"/>
              <a:t>They are…managed democratically gaining leadership and organizational skills</a:t>
            </a:r>
          </a:p>
          <a:p>
            <a:endParaRPr lang="en-US" dirty="0"/>
          </a:p>
          <a:p>
            <a:r>
              <a:rPr lang="en-US" dirty="0" smtClean="0"/>
              <a:t>Fair trade organizations bypass distributors- work directly with </a:t>
            </a:r>
            <a:r>
              <a:rPr lang="en-US" dirty="0" err="1" smtClean="0"/>
              <a:t>productors</a:t>
            </a:r>
            <a:endParaRPr lang="en-US" dirty="0" smtClean="0"/>
          </a:p>
        </p:txBody>
      </p:sp>
    </p:spTree>
    <p:extLst>
      <p:ext uri="{BB962C8B-B14F-4D97-AF65-F5344CB8AC3E}">
        <p14:creationId xmlns:p14="http://schemas.microsoft.com/office/powerpoint/2010/main" val="26764484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your products coming from? </a:t>
            </a:r>
            <a:endParaRPr lang="en-US" dirty="0"/>
          </a:p>
        </p:txBody>
      </p:sp>
      <p:sp>
        <p:nvSpPr>
          <p:cNvPr id="3" name="Content Placeholder 2"/>
          <p:cNvSpPr>
            <a:spLocks noGrp="1"/>
          </p:cNvSpPr>
          <p:nvPr>
            <p:ph idx="1"/>
          </p:nvPr>
        </p:nvSpPr>
        <p:spPr/>
        <p:txBody>
          <a:bodyPr/>
          <a:lstStyle/>
          <a:p>
            <a:r>
              <a:rPr lang="en-US" dirty="0" smtClean="0"/>
              <a:t>Dear Joe</a:t>
            </a:r>
          </a:p>
          <a:p>
            <a:r>
              <a:rPr lang="en-US" dirty="0" smtClean="0"/>
              <a:t>“Organics”</a:t>
            </a:r>
            <a:endParaRPr lang="en-US" dirty="0"/>
          </a:p>
        </p:txBody>
      </p:sp>
    </p:spTree>
    <p:extLst>
      <p:ext uri="{BB962C8B-B14F-4D97-AF65-F5344CB8AC3E}">
        <p14:creationId xmlns:p14="http://schemas.microsoft.com/office/powerpoint/2010/main" val="36725715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international trade…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Minimal govt. oversight, long hours, poor pay, child labor, poor sanitation/safety, no coverage if ill or injured (think Saipan)</a:t>
            </a:r>
          </a:p>
          <a:p>
            <a:endParaRPr lang="en-US" dirty="0"/>
          </a:p>
          <a:p>
            <a:r>
              <a:rPr lang="en-US" dirty="0" smtClean="0"/>
              <a:t>Fair trade requires countries minimum wage, although it is recognized that $$ must cover basic needs</a:t>
            </a:r>
          </a:p>
          <a:p>
            <a:r>
              <a:rPr lang="en-US" dirty="0" smtClean="0"/>
              <a:t>2/3 artisans women-min. wage is not enough</a:t>
            </a:r>
          </a:p>
          <a:p>
            <a:r>
              <a:rPr lang="en-US" dirty="0" smtClean="0"/>
              <a:t>Fair trade reinvests back into the community with health, child care and training</a:t>
            </a:r>
          </a:p>
          <a:p>
            <a:r>
              <a:rPr lang="en-US" dirty="0" smtClean="0"/>
              <a:t>DOES NOT mean products cost more </a:t>
            </a:r>
            <a:r>
              <a:rPr lang="en-US" dirty="0" err="1" smtClean="0"/>
              <a:t>bc</a:t>
            </a:r>
            <a:r>
              <a:rPr lang="en-US" dirty="0" smtClean="0"/>
              <a:t> of cut distributor costs</a:t>
            </a:r>
            <a:endParaRPr lang="en-US" dirty="0"/>
          </a:p>
        </p:txBody>
      </p:sp>
    </p:spTree>
    <p:extLst>
      <p:ext uri="{BB962C8B-B14F-4D97-AF65-F5344CB8AC3E}">
        <p14:creationId xmlns:p14="http://schemas.microsoft.com/office/powerpoint/2010/main" val="31693103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Microfinance</a:t>
            </a:r>
            <a:endParaRPr lang="en-US" dirty="0"/>
          </a:p>
        </p:txBody>
      </p:sp>
      <p:sp>
        <p:nvSpPr>
          <p:cNvPr id="3" name="Content Placeholder 2"/>
          <p:cNvSpPr>
            <a:spLocks noGrp="1"/>
          </p:cNvSpPr>
          <p:nvPr>
            <p:ph idx="1"/>
          </p:nvPr>
        </p:nvSpPr>
        <p:spPr>
          <a:xfrm>
            <a:off x="609600" y="1783560"/>
            <a:ext cx="8305800" cy="4572000"/>
          </a:xfrm>
        </p:spPr>
        <p:txBody>
          <a:bodyPr>
            <a:normAutofit lnSpcReduction="10000"/>
          </a:bodyPr>
          <a:lstStyle/>
          <a:p>
            <a:r>
              <a:rPr lang="en-US" dirty="0" smtClean="0"/>
              <a:t>Provision of small loans/financial services to individuals and small businesses in developing countries; unable to obtain loans from commercial banks</a:t>
            </a:r>
          </a:p>
          <a:p>
            <a:endParaRPr lang="en-US" dirty="0"/>
          </a:p>
          <a:p>
            <a:r>
              <a:rPr lang="en-US" dirty="0" smtClean="0"/>
              <a:t>Ex. Bangladesh-</a:t>
            </a:r>
            <a:r>
              <a:rPr lang="en-US" dirty="0" err="1" smtClean="0"/>
              <a:t>Graneen</a:t>
            </a:r>
            <a:r>
              <a:rPr lang="en-US" dirty="0" smtClean="0"/>
              <a:t> Bank 1977</a:t>
            </a:r>
          </a:p>
          <a:p>
            <a:r>
              <a:rPr lang="en-US" dirty="0" smtClean="0"/>
              <a:t>¾ borrowers women- only 1% fail to make weekly repayments (international bank?)</a:t>
            </a:r>
          </a:p>
          <a:p>
            <a:pPr marL="68580" indent="0" algn="ctr">
              <a:buNone/>
            </a:pPr>
            <a:r>
              <a:rPr lang="en-US" dirty="0" err="1" smtClean="0"/>
              <a:t>Muhammed</a:t>
            </a:r>
            <a:r>
              <a:rPr lang="en-US" dirty="0" smtClean="0"/>
              <a:t> </a:t>
            </a:r>
            <a:r>
              <a:rPr lang="en-US" dirty="0" err="1" smtClean="0"/>
              <a:t>Yunus</a:t>
            </a:r>
            <a:r>
              <a:rPr lang="en-US" dirty="0" smtClean="0"/>
              <a:t>- Nobel Peace Prize 2006- founder</a:t>
            </a:r>
            <a:endParaRPr lang="en-US" dirty="0"/>
          </a:p>
        </p:txBody>
      </p:sp>
    </p:spTree>
    <p:extLst>
      <p:ext uri="{BB962C8B-B14F-4D97-AF65-F5344CB8AC3E}">
        <p14:creationId xmlns:p14="http://schemas.microsoft.com/office/powerpoint/2010/main" val="10848086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 happening</a:t>
            </a:r>
            <a:endParaRPr lang="en-US" dirty="0"/>
          </a:p>
        </p:txBody>
      </p:sp>
      <p:sp>
        <p:nvSpPr>
          <p:cNvPr id="3" name="Content Placeholder 2"/>
          <p:cNvSpPr>
            <a:spLocks noGrp="1"/>
          </p:cNvSpPr>
          <p:nvPr>
            <p:ph idx="1"/>
          </p:nvPr>
        </p:nvSpPr>
        <p:spPr/>
        <p:txBody>
          <a:bodyPr>
            <a:normAutofit/>
          </a:bodyPr>
          <a:lstStyle/>
          <a:p>
            <a:r>
              <a:rPr lang="en-US" dirty="0" smtClean="0"/>
              <a:t>IMR</a:t>
            </a:r>
          </a:p>
          <a:p>
            <a:pPr lvl="1"/>
            <a:r>
              <a:rPr lang="en-US" dirty="0" smtClean="0"/>
              <a:t>MDC 17 down to 6/1,000</a:t>
            </a:r>
          </a:p>
          <a:p>
            <a:pPr lvl="1"/>
            <a:r>
              <a:rPr lang="en-US" dirty="0" smtClean="0"/>
              <a:t>LDC 107 down to 44/1,000 w/ med. HDI</a:t>
            </a:r>
          </a:p>
          <a:p>
            <a:r>
              <a:rPr lang="en-US" dirty="0" smtClean="0"/>
              <a:t>Life Expectancy</a:t>
            </a:r>
          </a:p>
          <a:p>
            <a:pPr lvl="1"/>
            <a:r>
              <a:rPr lang="en-US" dirty="0" smtClean="0"/>
              <a:t>MDC gained 7 years</a:t>
            </a:r>
          </a:p>
          <a:p>
            <a:pPr lvl="1"/>
            <a:r>
              <a:rPr lang="en-US" dirty="0" smtClean="0"/>
              <a:t>LDC  gained 8 years </a:t>
            </a:r>
            <a:r>
              <a:rPr lang="en-US" sz="1600" dirty="0" smtClean="0"/>
              <a:t>(gap maintained MDC vs. LDC- both gained)</a:t>
            </a:r>
            <a:endParaRPr lang="en-US" sz="1800" dirty="0" smtClean="0"/>
          </a:p>
          <a:p>
            <a:r>
              <a:rPr lang="en-US" dirty="0" smtClean="0"/>
              <a:t>GNI/capita</a:t>
            </a:r>
          </a:p>
          <a:p>
            <a:pPr lvl="1"/>
            <a:r>
              <a:rPr lang="en-US" dirty="0" smtClean="0"/>
              <a:t>MDC 20,000-&gt; 38,000</a:t>
            </a:r>
          </a:p>
          <a:p>
            <a:pPr lvl="1"/>
            <a:r>
              <a:rPr lang="en-US" dirty="0" smtClean="0"/>
              <a:t>LDC 1,000 -&gt; 5,000</a:t>
            </a:r>
            <a:endParaRPr lang="en-US" dirty="0"/>
          </a:p>
        </p:txBody>
      </p:sp>
    </p:spTree>
    <p:extLst>
      <p:ext uri="{BB962C8B-B14F-4D97-AF65-F5344CB8AC3E}">
        <p14:creationId xmlns:p14="http://schemas.microsoft.com/office/powerpoint/2010/main" val="42433618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Millennium Development Goals MDG- Service Learning-</a:t>
            </a:r>
            <a:endParaRPr lang="en-US" dirty="0"/>
          </a:p>
        </p:txBody>
      </p:sp>
      <p:sp>
        <p:nvSpPr>
          <p:cNvPr id="3" name="Content Placeholder 2"/>
          <p:cNvSpPr>
            <a:spLocks noGrp="1"/>
          </p:cNvSpPr>
          <p:nvPr>
            <p:ph idx="1"/>
          </p:nvPr>
        </p:nvSpPr>
        <p:spPr>
          <a:xfrm>
            <a:off x="914400" y="2743200"/>
            <a:ext cx="7772400" cy="3612360"/>
          </a:xfrm>
        </p:spPr>
        <p:txBody>
          <a:bodyPr/>
          <a:lstStyle/>
          <a:p>
            <a:r>
              <a:rPr lang="en-US" dirty="0" smtClean="0"/>
              <a:t>All UN members will achieve by 2015…more later</a:t>
            </a:r>
            <a:endParaRPr lang="en-US" dirty="0"/>
          </a:p>
        </p:txBody>
      </p:sp>
    </p:spTree>
    <p:extLst>
      <p:ext uri="{BB962C8B-B14F-4D97-AF65-F5344CB8AC3E}">
        <p14:creationId xmlns:p14="http://schemas.microsoft.com/office/powerpoint/2010/main" val="4652350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Core/Periphery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Immanuel </a:t>
            </a:r>
            <a:r>
              <a:rPr lang="en-US" dirty="0" err="1" smtClean="0"/>
              <a:t>Wallerstein</a:t>
            </a:r>
            <a:r>
              <a:rPr lang="en-US" dirty="0" smtClean="0"/>
              <a:t>- USA social Scientist</a:t>
            </a:r>
          </a:p>
          <a:p>
            <a:endParaRPr lang="en-US" dirty="0"/>
          </a:p>
          <a:p>
            <a:r>
              <a:rPr lang="en-US" dirty="0" smtClean="0"/>
              <a:t>Unified world economy, MDC inner core, LDC occupied peripheral locations</a:t>
            </a:r>
          </a:p>
          <a:p>
            <a:endParaRPr lang="en-US" dirty="0"/>
          </a:p>
          <a:p>
            <a:r>
              <a:rPr lang="en-US" dirty="0" smtClean="0"/>
              <a:t>Uneven development- countries at core benefit at expense of countries on the periphery</a:t>
            </a:r>
          </a:p>
          <a:p>
            <a:endParaRPr lang="en-US" dirty="0"/>
          </a:p>
          <a:p>
            <a:r>
              <a:rPr lang="en-US" dirty="0" smtClean="0"/>
              <a:t>MDC N- equator</a:t>
            </a:r>
          </a:p>
          <a:p>
            <a:r>
              <a:rPr lang="en-US" dirty="0" smtClean="0"/>
              <a:t>LDC S- equator</a:t>
            </a:r>
            <a:endParaRPr lang="en-US" dirty="0"/>
          </a:p>
        </p:txBody>
      </p:sp>
    </p:spTree>
    <p:extLst>
      <p:ext uri="{BB962C8B-B14F-4D97-AF65-F5344CB8AC3E}">
        <p14:creationId xmlns:p14="http://schemas.microsoft.com/office/powerpoint/2010/main" val="10376242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when…CHANGE</a:t>
            </a:r>
            <a:endParaRPr lang="en-US" dirty="0"/>
          </a:p>
        </p:txBody>
      </p:sp>
      <p:sp>
        <p:nvSpPr>
          <p:cNvPr id="3" name="Content Placeholder 2"/>
          <p:cNvSpPr>
            <a:spLocks noGrp="1"/>
          </p:cNvSpPr>
          <p:nvPr>
            <p:ph idx="1"/>
          </p:nvPr>
        </p:nvSpPr>
        <p:spPr/>
        <p:txBody>
          <a:bodyPr/>
          <a:lstStyle/>
          <a:p>
            <a:pPr marL="68580" indent="0">
              <a:buNone/>
            </a:pPr>
            <a:r>
              <a:rPr lang="en-US" dirty="0" smtClean="0"/>
              <a:t>China, India, Brazil, develop?</a:t>
            </a:r>
          </a:p>
          <a:p>
            <a:pPr marL="68580" indent="0">
              <a:buNone/>
            </a:pPr>
            <a:r>
              <a:rPr lang="en-US" dirty="0" smtClean="0"/>
              <a:t>Relations with core/periphery change- redraw?</a:t>
            </a:r>
            <a:endParaRPr lang="en-US" dirty="0"/>
          </a:p>
        </p:txBody>
      </p:sp>
    </p:spTree>
    <p:extLst>
      <p:ext uri="{BB962C8B-B14F-4D97-AF65-F5344CB8AC3E}">
        <p14:creationId xmlns:p14="http://schemas.microsoft.com/office/powerpoint/2010/main" val="3865973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Content Placeholder 2"/>
          <p:cNvSpPr>
            <a:spLocks noGrp="1"/>
          </p:cNvSpPr>
          <p:nvPr>
            <p:ph idx="1"/>
          </p:nvPr>
        </p:nvSpPr>
        <p:spPr/>
        <p:txBody>
          <a:bodyPr/>
          <a:lstStyle/>
          <a:p>
            <a:r>
              <a:rPr lang="en-US" dirty="0" smtClean="0"/>
              <a:t>What are the two paths to development for countries?</a:t>
            </a:r>
          </a:p>
          <a:p>
            <a:r>
              <a:rPr lang="en-US" dirty="0" smtClean="0"/>
              <a:t>How is development financed?</a:t>
            </a:r>
          </a:p>
          <a:p>
            <a:r>
              <a:rPr lang="en-US" dirty="0" smtClean="0"/>
              <a:t>How did severe recessions of the early twenty-first century pose challenges to MDC/LDC’s?</a:t>
            </a:r>
          </a:p>
          <a:p>
            <a:r>
              <a:rPr lang="en-US" dirty="0" smtClean="0"/>
              <a:t>T/F Progress has been made in achieving development in </a:t>
            </a:r>
            <a:r>
              <a:rPr lang="en-US" smtClean="0"/>
              <a:t>most regions? </a:t>
            </a:r>
            <a:endParaRPr lang="en-US" dirty="0"/>
          </a:p>
        </p:txBody>
      </p:sp>
    </p:spTree>
    <p:extLst>
      <p:ext uri="{BB962C8B-B14F-4D97-AF65-F5344CB8AC3E}">
        <p14:creationId xmlns:p14="http://schemas.microsoft.com/office/powerpoint/2010/main" val="3947536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8839200"/>
            <a:ext cx="8677422" cy="14859000"/>
          </a:xfrm>
        </p:spPr>
      </p:pic>
    </p:spTree>
    <p:extLst>
      <p:ext uri="{BB962C8B-B14F-4D97-AF65-F5344CB8AC3E}">
        <p14:creationId xmlns:p14="http://schemas.microsoft.com/office/powerpoint/2010/main" val="3744387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1780</TotalTime>
  <Words>3895</Words>
  <Application>Microsoft Office PowerPoint</Application>
  <PresentationFormat>On-screen Show (4:3)</PresentationFormat>
  <Paragraphs>658</Paragraphs>
  <Slides>89</Slides>
  <Notes>7</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Metro</vt:lpstr>
      <vt:lpstr>PowerPoint Presentation</vt:lpstr>
      <vt:lpstr>PowerPoint Presentation</vt:lpstr>
      <vt:lpstr>Chapter 9 Development</vt:lpstr>
      <vt:lpstr>Development is…</vt:lpstr>
      <vt:lpstr>United Nations (UN) Classification</vt:lpstr>
      <vt:lpstr>1) Decent Standard of Living</vt:lpstr>
      <vt:lpstr>When you…</vt:lpstr>
      <vt:lpstr>Gross Domestic Product (GDP)</vt:lpstr>
      <vt:lpstr>PowerPoint Presentation</vt:lpstr>
      <vt:lpstr>Jobs!</vt:lpstr>
      <vt:lpstr>JOBS!</vt:lpstr>
      <vt:lpstr>PowerPoint Presentation</vt:lpstr>
      <vt:lpstr>Inequality</vt:lpstr>
      <vt:lpstr>Consumer goods</vt:lpstr>
      <vt:lpstr>2) Long Healthy Life</vt:lpstr>
      <vt:lpstr>3) Access to knowledge</vt:lpstr>
      <vt:lpstr>Variations</vt:lpstr>
      <vt:lpstr>Exit Slip</vt:lpstr>
      <vt:lpstr>Gender Inequality</vt:lpstr>
      <vt:lpstr>Empowerment</vt:lpstr>
      <vt:lpstr>Check POINT!</vt:lpstr>
      <vt:lpstr>Labor Force</vt:lpstr>
      <vt:lpstr>Reproduction</vt:lpstr>
      <vt:lpstr>1990s Gender Inequality improves Worldwide!</vt:lpstr>
      <vt:lpstr>Checkpoint</vt:lpstr>
      <vt:lpstr>ENERGY!</vt:lpstr>
      <vt:lpstr>Supply and Demand</vt:lpstr>
      <vt:lpstr>5/6th Earth’s energy- fossil fuels</vt:lpstr>
      <vt:lpstr>Energy Inequalities</vt:lpstr>
      <vt:lpstr>SKILLS! </vt:lpstr>
      <vt:lpstr>Formation Fossil Fuels</vt:lpstr>
      <vt:lpstr>Checkpoint SKILLS!</vt:lpstr>
      <vt:lpstr>How much is left? Unknown- technology and skills below the Earth’s surface needed…</vt:lpstr>
      <vt:lpstr>Organization of the Petroleum Exporting Countries (OPEC)</vt:lpstr>
      <vt:lpstr>Checkpoint SKILLS!</vt:lpstr>
      <vt:lpstr>USA- Resource Games Begin!</vt:lpstr>
      <vt:lpstr>Alternative Energy</vt:lpstr>
      <vt:lpstr>Nuclear</vt:lpstr>
      <vt:lpstr>Nuclear Cont.</vt:lpstr>
      <vt:lpstr>Renewable! </vt:lpstr>
      <vt:lpstr>Renewable!</vt:lpstr>
      <vt:lpstr>Renewable!</vt:lpstr>
      <vt:lpstr>Solar Energy!  .3quad BTU</vt:lpstr>
      <vt:lpstr>Solar Energy</vt:lpstr>
      <vt:lpstr>Solar Energy</vt:lpstr>
      <vt:lpstr>QUIZ!!!</vt:lpstr>
      <vt:lpstr>LCD’s development HURRY!! Need policies for development and funding </vt:lpstr>
      <vt:lpstr>Self- Sufficiency</vt:lpstr>
      <vt:lpstr>Self Sufficiency- India Model</vt:lpstr>
      <vt:lpstr>International Argument</vt:lpstr>
      <vt:lpstr>Rostow Model</vt:lpstr>
      <vt:lpstr>International Model Examples</vt:lpstr>
      <vt:lpstr>Map of the Middle East Assigned</vt:lpstr>
      <vt:lpstr>Saipan investigation!</vt:lpstr>
      <vt:lpstr>Issues with development paths</vt:lpstr>
      <vt:lpstr>Self Sufficiency Issues </vt:lpstr>
      <vt:lpstr>International challenges</vt:lpstr>
      <vt:lpstr>International Market Success Stories</vt:lpstr>
      <vt:lpstr>India… Self-&gt; International</vt:lpstr>
      <vt:lpstr>World Trade Organization (WTO)</vt:lpstr>
      <vt:lpstr>Anti WTO</vt:lpstr>
      <vt:lpstr>Financing Development  brazil world cup</vt:lpstr>
      <vt:lpstr>Loans</vt:lpstr>
      <vt:lpstr>Why World Bank/IMF?</vt:lpstr>
      <vt:lpstr>WORLD BANK ½ FAILURES</vt:lpstr>
      <vt:lpstr>To apply for debt relief…</vt:lpstr>
      <vt:lpstr>Critics concerned about structural adjustment program…</vt:lpstr>
      <vt:lpstr>World Bank/IMF respond!</vt:lpstr>
      <vt:lpstr>Challenges in Developed Countries</vt:lpstr>
      <vt:lpstr>Stimulus  vs.  Austerity</vt:lpstr>
      <vt:lpstr>“Hooverville”</vt:lpstr>
      <vt:lpstr>*FDR*</vt:lpstr>
      <vt:lpstr>ROOSEVELT’S PLAN</vt:lpstr>
      <vt:lpstr>New Deal Programs aka Alphabet Soup</vt:lpstr>
      <vt:lpstr>As you watch the video</vt:lpstr>
      <vt:lpstr>IMPACT OF NEW DEAL</vt:lpstr>
      <vt:lpstr>IMPACT OF NEW DEAL</vt:lpstr>
      <vt:lpstr>Europe's Debt Crisis/Housing Sector</vt:lpstr>
      <vt:lpstr>Fair Trade</vt:lpstr>
      <vt:lpstr>Sale 1% retail price to worker Fair Trade 1/3 price to producer</vt:lpstr>
      <vt:lpstr>Little people…have value</vt:lpstr>
      <vt:lpstr>Where are your products coming from? </vt:lpstr>
      <vt:lpstr>In international trade…</vt:lpstr>
      <vt:lpstr>Microfinance</vt:lpstr>
      <vt:lpstr>Development happening</vt:lpstr>
      <vt:lpstr>Millennium Development Goals MDG- Service Learning-</vt:lpstr>
      <vt:lpstr>Core/Periphery</vt:lpstr>
      <vt:lpstr>What happens when…CHANGE</vt:lpstr>
      <vt:lpstr>Check POINT</vt:lpstr>
    </vt:vector>
  </TitlesOfParts>
  <Company>JCPS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Development</dc:title>
  <dc:creator>Kovacs, Lauren A</dc:creator>
  <cp:lastModifiedBy>Kovacs, Lauren A</cp:lastModifiedBy>
  <cp:revision>38</cp:revision>
  <cp:lastPrinted>2014-03-25T14:55:23Z</cp:lastPrinted>
  <dcterms:created xsi:type="dcterms:W3CDTF">2014-03-24T11:01:16Z</dcterms:created>
  <dcterms:modified xsi:type="dcterms:W3CDTF">2014-03-26T04:55:47Z</dcterms:modified>
</cp:coreProperties>
</file>